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25"/>
  </p:notesMasterIdLst>
  <p:handoutMasterIdLst>
    <p:handoutMasterId r:id="rId26"/>
  </p:handoutMasterIdLst>
  <p:sldIdLst>
    <p:sldId id="562" r:id="rId3"/>
    <p:sldId id="710" r:id="rId4"/>
    <p:sldId id="711" r:id="rId5"/>
    <p:sldId id="712" r:id="rId6"/>
    <p:sldId id="533" r:id="rId7"/>
    <p:sldId id="741" r:id="rId8"/>
    <p:sldId id="743" r:id="rId9"/>
    <p:sldId id="745" r:id="rId10"/>
    <p:sldId id="746" r:id="rId11"/>
    <p:sldId id="734" r:id="rId12"/>
    <p:sldId id="718" r:id="rId13"/>
    <p:sldId id="717" r:id="rId14"/>
    <p:sldId id="719" r:id="rId15"/>
    <p:sldId id="721" r:id="rId16"/>
    <p:sldId id="738" r:id="rId17"/>
    <p:sldId id="739" r:id="rId18"/>
    <p:sldId id="724" r:id="rId19"/>
    <p:sldId id="727" r:id="rId20"/>
    <p:sldId id="747" r:id="rId21"/>
    <p:sldId id="728" r:id="rId22"/>
    <p:sldId id="729" r:id="rId23"/>
    <p:sldId id="43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0EF"/>
    <a:srgbClr val="00B4D8"/>
    <a:srgbClr val="419D78"/>
    <a:srgbClr val="0077B6"/>
    <a:srgbClr val="FFFFFF"/>
    <a:srgbClr val="03045E"/>
    <a:srgbClr val="FBAA0F"/>
    <a:srgbClr val="7F7F7F"/>
    <a:srgbClr val="E87F19"/>
    <a:srgbClr val="FDB8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472" autoAdjust="0"/>
  </p:normalViewPr>
  <p:slideViewPr>
    <p:cSldViewPr snapToGrid="0">
      <p:cViewPr varScale="1">
        <p:scale>
          <a:sx n="83" d="100"/>
          <a:sy n="83" d="100"/>
        </p:scale>
        <p:origin x="547" y="62"/>
      </p:cViewPr>
      <p:guideLst/>
    </p:cSldViewPr>
  </p:slideViewPr>
  <p:notesTextViewPr>
    <p:cViewPr>
      <p:scale>
        <a:sx n="1" d="1"/>
        <a:sy n="1" d="1"/>
      </p:scale>
      <p:origin x="0" y="0"/>
    </p:cViewPr>
  </p:notesTextViewPr>
  <p:notesViewPr>
    <p:cSldViewPr snapToGrid="0">
      <p:cViewPr varScale="1">
        <p:scale>
          <a:sx n="66" d="100"/>
          <a:sy n="66" d="100"/>
        </p:scale>
        <p:origin x="325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997CA-42B3-4476-BD79-1D6D80AC684F}" type="datetimeFigureOut">
              <a:rPr lang="en-US" smtClean="0"/>
              <a:t>6/30/2021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820841-646B-40A4-BC15-8D13292AF8C4}" type="slidenum">
              <a:rPr lang="en-US" smtClean="0"/>
              <a:t>‹#›</a:t>
            </a:fld>
            <a:endParaRPr lang="en-US" dirty="0"/>
          </a:p>
        </p:txBody>
      </p:sp>
    </p:spTree>
    <p:extLst>
      <p:ext uri="{BB962C8B-B14F-4D97-AF65-F5344CB8AC3E}">
        <p14:creationId xmlns:p14="http://schemas.microsoft.com/office/powerpoint/2010/main" val="1197983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65AA9-4869-4CB4-BA39-8FE9D5B76B73}" type="datetimeFigureOut">
              <a:rPr lang="en-US" smtClean="0"/>
              <a:t>6/30/2021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E0915-298E-4495-8F2F-F9A53A5B7279}" type="slidenum">
              <a:rPr lang="en-US" smtClean="0"/>
              <a:t>‹#›</a:t>
            </a:fld>
            <a:endParaRPr lang="en-US" dirty="0"/>
          </a:p>
        </p:txBody>
      </p:sp>
    </p:spTree>
    <p:extLst>
      <p:ext uri="{BB962C8B-B14F-4D97-AF65-F5344CB8AC3E}">
        <p14:creationId xmlns:p14="http://schemas.microsoft.com/office/powerpoint/2010/main" val="1405837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mos.devexpress.com/aspxgridviewdemos/Filtering/FilterRow.aspx"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emos.devexpress.com/aspxgridviewdemos/Rows/GridLines.asp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1</a:t>
            </a:fld>
            <a:endParaRPr lang="en-US" dirty="0"/>
          </a:p>
        </p:txBody>
      </p:sp>
    </p:spTree>
    <p:extLst>
      <p:ext uri="{BB962C8B-B14F-4D97-AF65-F5344CB8AC3E}">
        <p14:creationId xmlns:p14="http://schemas.microsoft.com/office/powerpoint/2010/main" val="859786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22</a:t>
            </a:fld>
            <a:endParaRPr lang="en-US" dirty="0"/>
          </a:p>
        </p:txBody>
      </p:sp>
    </p:spTree>
    <p:extLst>
      <p:ext uri="{BB962C8B-B14F-4D97-AF65-F5344CB8AC3E}">
        <p14:creationId xmlns:p14="http://schemas.microsoft.com/office/powerpoint/2010/main" val="1722685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Technology</a:t>
            </a:r>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4</a:t>
            </a:fld>
            <a:endParaRPr lang="en-US" dirty="0"/>
          </a:p>
        </p:txBody>
      </p:sp>
    </p:spTree>
    <p:extLst>
      <p:ext uri="{BB962C8B-B14F-4D97-AF65-F5344CB8AC3E}">
        <p14:creationId xmlns:p14="http://schemas.microsoft.com/office/powerpoint/2010/main" val="3345987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0" i="0" u="none" strike="noStrike" kern="1200" baseline="0" dirty="0" smtClean="0">
                <a:solidFill>
                  <a:schemeClr val="tx1"/>
                </a:solidFill>
                <a:latin typeface="+mn-lt"/>
                <a:ea typeface="+mn-ea"/>
                <a:cs typeface="+mn-cs"/>
              </a:rPr>
              <a:t>Note:  </a:t>
            </a:r>
          </a:p>
          <a:p>
            <a:pPr marL="0" indent="0">
              <a:buFont typeface="+mj-lt"/>
              <a:buNone/>
            </a:pPr>
            <a:r>
              <a:rPr lang="en-US" sz="1200" b="0" i="0" u="none" strike="noStrike" kern="1200" baseline="0" dirty="0" smtClean="0">
                <a:solidFill>
                  <a:schemeClr val="tx1"/>
                </a:solidFill>
                <a:latin typeface="+mn-lt"/>
                <a:ea typeface="+mn-ea"/>
                <a:cs typeface="+mn-cs"/>
              </a:rPr>
              <a:t>1) </a:t>
            </a:r>
            <a:r>
              <a:rPr lang="en-US" sz="1200" b="1" i="0" u="none" strike="noStrike" kern="1200" baseline="0" dirty="0" smtClean="0">
                <a:solidFill>
                  <a:schemeClr val="tx1"/>
                </a:solidFill>
                <a:latin typeface="+mn-lt"/>
                <a:ea typeface="+mn-ea"/>
                <a:cs typeface="+mn-cs"/>
              </a:rPr>
              <a:t>Maintainability</a:t>
            </a:r>
            <a:endParaRPr lang="en-US" sz="1200" b="0" i="0" u="none" strike="noStrike" kern="1200" baseline="0" dirty="0" smtClean="0">
              <a:solidFill>
                <a:schemeClr val="tx1"/>
              </a:solidFill>
              <a:latin typeface="+mn-lt"/>
              <a:ea typeface="+mn-ea"/>
              <a:cs typeface="+mn-cs"/>
            </a:endParaRPr>
          </a:p>
          <a:p>
            <a:pPr marL="0" indent="0">
              <a:buFont typeface="+mj-lt"/>
              <a:buNone/>
            </a:pPr>
            <a:r>
              <a:rPr lang="en-US" sz="1200" b="0" i="0" u="none" strike="noStrike" kern="1200" baseline="0" dirty="0" smtClean="0">
                <a:solidFill>
                  <a:schemeClr val="tx1"/>
                </a:solidFill>
                <a:latin typeface="+mn-lt"/>
                <a:ea typeface="+mn-ea"/>
                <a:cs typeface="+mn-cs"/>
              </a:rPr>
              <a:t>    When a monolithic application scales up, it becomes too complicated to understand. Also, a complex system of code within one application is hard to manage.</a:t>
            </a:r>
          </a:p>
          <a:p>
            <a:pPr marL="0" indent="0">
              <a:buFont typeface="+mj-lt"/>
              <a:buNone/>
            </a:pPr>
            <a:r>
              <a:rPr lang="en-US" sz="1200" b="0" i="0" u="none" strike="noStrike" kern="1200" baseline="0" dirty="0" smtClean="0">
                <a:solidFill>
                  <a:schemeClr val="tx1"/>
                </a:solidFill>
                <a:latin typeface="+mn-lt"/>
                <a:ea typeface="+mn-ea"/>
                <a:cs typeface="+mn-cs"/>
              </a:rPr>
              <a:t>2) </a:t>
            </a:r>
            <a:r>
              <a:rPr lang="en-US" sz="1200" b="1" i="0" u="none" strike="noStrike" kern="1200" baseline="0" dirty="0" smtClean="0">
                <a:solidFill>
                  <a:schemeClr val="tx1"/>
                </a:solidFill>
                <a:latin typeface="+mn-lt"/>
                <a:ea typeface="+mn-ea"/>
                <a:cs typeface="+mn-cs"/>
              </a:rPr>
              <a:t>New technology Expansion </a:t>
            </a:r>
          </a:p>
          <a:p>
            <a:pPr marL="0" indent="0">
              <a:buFont typeface="+mj-lt"/>
              <a:buNone/>
            </a:pPr>
            <a:r>
              <a:rPr lang="en-US" sz="1200" b="0" i="0" u="none" strike="noStrike" kern="1200" baseline="0" dirty="0" smtClean="0">
                <a:solidFill>
                  <a:schemeClr val="tx1"/>
                </a:solidFill>
                <a:latin typeface="+mn-lt"/>
                <a:ea typeface="+mn-ea"/>
                <a:cs typeface="+mn-cs"/>
              </a:rPr>
              <a:t>   It is extremely problematic to apply a new technology in a monolithic application because then the entire application has to be rewritten.</a:t>
            </a:r>
          </a:p>
          <a:p>
            <a:pPr marL="0" indent="0">
              <a:buFont typeface="+mj-lt"/>
              <a:buNone/>
            </a:pPr>
            <a:r>
              <a:rPr lang="en-US" sz="1200" b="0" i="0" u="none" strike="noStrike" kern="1200" baseline="0" dirty="0" smtClean="0">
                <a:solidFill>
                  <a:schemeClr val="tx1"/>
                </a:solidFill>
                <a:latin typeface="+mn-lt"/>
                <a:ea typeface="+mn-ea"/>
                <a:cs typeface="+mn-cs"/>
              </a:rPr>
              <a:t>3) </a:t>
            </a:r>
            <a:r>
              <a:rPr lang="en-US" sz="1200" b="1" i="0" u="none" strike="noStrike" kern="1200" baseline="0" dirty="0" smtClean="0">
                <a:solidFill>
                  <a:schemeClr val="tx1"/>
                </a:solidFill>
                <a:latin typeface="+mn-lt"/>
                <a:ea typeface="+mn-ea"/>
                <a:cs typeface="+mn-cs"/>
              </a:rPr>
              <a:t>Scalability</a:t>
            </a:r>
          </a:p>
          <a:p>
            <a:pPr marL="0" indent="0">
              <a:buFont typeface="+mj-lt"/>
              <a:buNone/>
            </a:pPr>
            <a:r>
              <a:rPr lang="en-US" sz="1200" b="0" i="0" u="none" strike="noStrike" kern="1200" baseline="0" dirty="0" smtClean="0">
                <a:solidFill>
                  <a:schemeClr val="tx1"/>
                </a:solidFill>
                <a:latin typeface="+mn-lt"/>
                <a:ea typeface="+mn-ea"/>
                <a:cs typeface="+mn-cs"/>
              </a:rPr>
              <a:t>    You cannot scale components independently, only the whole application</a:t>
            </a:r>
          </a:p>
          <a:p>
            <a:pPr marL="0" indent="0">
              <a:buFont typeface="+mj-lt"/>
              <a:buNone/>
            </a:pPr>
            <a:r>
              <a:rPr lang="en-US" sz="1200" b="0" i="0" u="none" strike="noStrike" kern="1200" baseline="0" dirty="0" smtClean="0">
                <a:solidFill>
                  <a:schemeClr val="tx1"/>
                </a:solidFill>
                <a:latin typeface="+mn-lt"/>
                <a:ea typeface="+mn-ea"/>
                <a:cs typeface="+mn-cs"/>
              </a:rPr>
              <a:t>4) </a:t>
            </a:r>
            <a:r>
              <a:rPr lang="en-US" sz="1200" b="1" i="0" u="none" strike="noStrike" kern="1200" baseline="0" dirty="0" smtClean="0">
                <a:solidFill>
                  <a:schemeClr val="tx1"/>
                </a:solidFill>
                <a:latin typeface="+mn-lt"/>
                <a:ea typeface="+mn-ea"/>
                <a:cs typeface="+mn-cs"/>
              </a:rPr>
              <a:t>Making changes</a:t>
            </a:r>
          </a:p>
          <a:p>
            <a:pPr marL="0" indent="0">
              <a:buFont typeface="+mj-lt"/>
              <a:buNone/>
            </a:pPr>
            <a:r>
              <a:rPr lang="en-US" sz="1200" b="0" i="0" u="none" strike="noStrike" kern="1200" baseline="0" dirty="0" smtClean="0">
                <a:solidFill>
                  <a:schemeClr val="tx1"/>
                </a:solidFill>
                <a:latin typeface="+mn-lt"/>
                <a:ea typeface="+mn-ea"/>
                <a:cs typeface="+mn-cs"/>
              </a:rPr>
              <a:t>    It is harder to implement changes in such a large and complex application with highly tight coupling. Any code change affects the whole system so it has to be thoroughly coordinated.  This  makes the overall development process much longer.</a:t>
            </a:r>
          </a:p>
          <a:p>
            <a:pPr marL="0" indent="0">
              <a:buFont typeface="+mj-lt"/>
              <a:buNone/>
            </a:pPr>
            <a:r>
              <a:rPr lang="en-US" sz="1200" b="0" i="0" u="none" strike="noStrike" kern="1200" baseline="0" dirty="0" smtClean="0">
                <a:solidFill>
                  <a:schemeClr val="tx1"/>
                </a:solidFill>
                <a:latin typeface="+mn-lt"/>
                <a:ea typeface="+mn-ea"/>
                <a:cs typeface="+mn-cs"/>
              </a:rPr>
              <a:t>5) Security</a:t>
            </a:r>
          </a:p>
          <a:p>
            <a:pPr marL="0" indent="0">
              <a:buFont typeface="+mj-lt"/>
              <a:buNone/>
            </a:pPr>
            <a:endParaRPr lang="en-US" sz="1200" b="0" i="0" u="none" strike="noStrike" kern="1200" baseline="0" dirty="0" smtClean="0">
              <a:solidFill>
                <a:schemeClr val="tx1"/>
              </a:solidFill>
              <a:latin typeface="+mn-lt"/>
              <a:ea typeface="+mn-ea"/>
              <a:cs typeface="+mn-cs"/>
            </a:endParaRPr>
          </a:p>
          <a:p>
            <a:pPr marL="0" indent="0">
              <a:buFont typeface="+mj-lt"/>
              <a:buNone/>
            </a:pPr>
            <a:r>
              <a:rPr lang="en-US" sz="1200" b="0" i="0" u="none" strike="noStrike" kern="1200" baseline="0" dirty="0" smtClean="0">
                <a:solidFill>
                  <a:schemeClr val="tx1"/>
                </a:solidFill>
                <a:latin typeface="+mn-lt"/>
                <a:ea typeface="+mn-ea"/>
                <a:cs typeface="+mn-cs"/>
              </a:rPr>
              <a:t>6) Performance </a:t>
            </a:r>
          </a:p>
          <a:p>
            <a:pPr marL="0" indent="0">
              <a:buFont typeface="+mj-lt"/>
              <a:buNone/>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4B11ABC-AF75-4827-8911-B93734C633F9}" type="slidenum">
              <a:rPr lang="en-US" smtClean="0"/>
              <a:t>5</a:t>
            </a:fld>
            <a:endParaRPr lang="en-US" dirty="0"/>
          </a:p>
        </p:txBody>
      </p:sp>
    </p:spTree>
    <p:extLst>
      <p:ext uri="{BB962C8B-B14F-4D97-AF65-F5344CB8AC3E}">
        <p14:creationId xmlns:p14="http://schemas.microsoft.com/office/powerpoint/2010/main" val="3735395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6</a:t>
            </a:fld>
            <a:endParaRPr lang="en-US" dirty="0"/>
          </a:p>
        </p:txBody>
      </p:sp>
    </p:spTree>
    <p:extLst>
      <p:ext uri="{BB962C8B-B14F-4D97-AF65-F5344CB8AC3E}">
        <p14:creationId xmlns:p14="http://schemas.microsoft.com/office/powerpoint/2010/main" val="404688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7</a:t>
            </a:fld>
            <a:endParaRPr lang="en-US" dirty="0"/>
          </a:p>
        </p:txBody>
      </p:sp>
    </p:spTree>
    <p:extLst>
      <p:ext uri="{BB962C8B-B14F-4D97-AF65-F5344CB8AC3E}">
        <p14:creationId xmlns:p14="http://schemas.microsoft.com/office/powerpoint/2010/main" val="1152643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a:t>
            </a:r>
            <a:r>
              <a:rPr lang="en-US" dirty="0" smtClean="0"/>
              <a:t>: </a:t>
            </a:r>
          </a:p>
          <a:p>
            <a:endParaRPr lang="en-US" b="1" dirty="0" smtClean="0"/>
          </a:p>
          <a:p>
            <a:r>
              <a:rPr lang="en-US" sz="1200" b="1" kern="1200" dirty="0" smtClean="0">
                <a:solidFill>
                  <a:schemeClr val="tx1"/>
                </a:solidFill>
                <a:effectLst/>
                <a:latin typeface="+mn-lt"/>
                <a:ea typeface="+mn-ea"/>
                <a:cs typeface="+mn-cs"/>
              </a:rPr>
              <a:t>Independent Front End /Back End (Business layer)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Front End and Back End can be deployed and updated independently, which gives more flexibility.</a:t>
            </a:r>
          </a:p>
          <a:p>
            <a:r>
              <a:rPr lang="en-US" sz="1200" kern="1200" dirty="0" smtClean="0">
                <a:solidFill>
                  <a:schemeClr val="tx1"/>
                </a:solidFill>
                <a:effectLst/>
                <a:latin typeface="+mn-lt"/>
                <a:ea typeface="+mn-ea"/>
                <a:cs typeface="+mn-cs"/>
              </a:rPr>
              <a:t>For Example: A bug or some changes on design has an impact only on front end section, only upload on front module. In this case does not influence the entire application.</a:t>
            </a:r>
          </a:p>
          <a:p>
            <a:endParaRPr lang="en-US" sz="1200" kern="1200" dirty="0" smtClean="0">
              <a:solidFill>
                <a:schemeClr val="tx1"/>
              </a:solidFill>
              <a:effectLst/>
              <a:latin typeface="+mn-lt"/>
              <a:ea typeface="+mn-ea"/>
              <a:cs typeface="+mn-cs"/>
            </a:endParaRPr>
          </a:p>
          <a:p>
            <a:r>
              <a:rPr lang="en-US" b="1" dirty="0" smtClean="0"/>
              <a:t>Better scalability</a:t>
            </a:r>
            <a:r>
              <a:rPr lang="en-US" dirty="0" smtClean="0"/>
              <a:t>. </a:t>
            </a:r>
          </a:p>
          <a:p>
            <a:r>
              <a:rPr lang="en-US" dirty="0" smtClean="0"/>
              <a:t>Another advantage of the This approach is that each element can be scaled independently. So the entire process is more cost- and time-effective than with monoliths when the whole application has to be scaled even if there is no need in it. In addition, every monolith has limits in terms of scalability, so the more users you acquire, the more problems you have with your monolith. Therefore, many companies, end up rebuilding their monolithic architectures.</a:t>
            </a:r>
          </a:p>
          <a:p>
            <a:endParaRPr lang="en-US" dirty="0" smtClean="0"/>
          </a:p>
          <a:p>
            <a:r>
              <a:rPr lang="en-US" sz="1200" b="1" kern="1200" dirty="0" smtClean="0">
                <a:solidFill>
                  <a:schemeClr val="tx1"/>
                </a:solidFill>
                <a:effectLst/>
                <a:latin typeface="+mn-lt"/>
                <a:ea typeface="+mn-ea"/>
                <a:cs typeface="+mn-cs"/>
              </a:rPr>
              <a:t>Flexibility in choosing the technology.</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engineering teams are not limited by the technology chosen from the start. They are free to apply various technologies and frameworks </a:t>
            </a:r>
          </a:p>
          <a:p>
            <a:r>
              <a:rPr lang="en-US" sz="1200" kern="1200" dirty="0" smtClean="0">
                <a:solidFill>
                  <a:schemeClr val="tx1"/>
                </a:solidFill>
                <a:effectLst/>
                <a:latin typeface="+mn-lt"/>
                <a:ea typeface="+mn-ea"/>
                <a:cs typeface="+mn-cs"/>
              </a:rPr>
              <a:t> ex:</a:t>
            </a:r>
            <a:r>
              <a:rPr lang="en-US" sz="1200" kern="1200" baseline="0" dirty="0" smtClean="0">
                <a:solidFill>
                  <a:schemeClr val="tx1"/>
                </a:solidFill>
                <a:effectLst/>
                <a:latin typeface="+mn-lt"/>
                <a:ea typeface="+mn-ea"/>
                <a:cs typeface="+mn-cs"/>
              </a:rPr>
              <a:t> Front End and Back End have different technology.   </a:t>
            </a:r>
          </a:p>
          <a:p>
            <a:endParaRPr lang="en-US" sz="120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New Technology Benefits </a:t>
            </a:r>
          </a:p>
          <a:p>
            <a:endParaRPr lang="en-US" sz="1200" b="1" kern="1200" baseline="0" dirty="0" smtClean="0">
              <a:solidFill>
                <a:schemeClr val="tx1"/>
              </a:solidFill>
              <a:effectLst/>
              <a:latin typeface="+mn-lt"/>
              <a:ea typeface="+mn-ea"/>
              <a:cs typeface="+mn-cs"/>
            </a:endParaRPr>
          </a:p>
          <a:p>
            <a:pPr marL="171450" indent="-171450" algn="l" defTabSz="914400" rtl="0" eaLnBrk="1" latinLnBrk="0" hangingPunct="1">
              <a:buFont typeface="Arial" panose="020B0604020202020204" pitchFamily="34" charset="0"/>
              <a:buChar char="•"/>
            </a:pPr>
            <a:r>
              <a:rPr lang="en-US" sz="1200" kern="1200" dirty="0" smtClean="0">
                <a:solidFill>
                  <a:schemeClr val="tx1"/>
                </a:solidFill>
                <a:effectLst/>
                <a:latin typeface="+mn-lt"/>
                <a:ea typeface="+mn-ea"/>
                <a:cs typeface="+mn-cs"/>
              </a:rPr>
              <a:t>Compatible with Cloud platforms like Microsoft Azure</a:t>
            </a:r>
          </a:p>
          <a:p>
            <a:pPr marL="171450" indent="-171450" algn="l" defTabSz="914400" rtl="0" eaLnBrk="1" latinLnBrk="0" hangingPunct="1">
              <a:buFont typeface="Arial" panose="020B0604020202020204" pitchFamily="34" charset="0"/>
              <a:buChar char="•"/>
            </a:pPr>
            <a:r>
              <a:rPr lang="en-US" sz="1200" kern="1200" dirty="0" smtClean="0">
                <a:solidFill>
                  <a:schemeClr val="tx1"/>
                </a:solidFill>
                <a:effectLst/>
                <a:latin typeface="+mn-lt"/>
                <a:ea typeface="+mn-ea"/>
                <a:cs typeface="+mn-cs"/>
              </a:rPr>
              <a:t>Platform Independent Deployment</a:t>
            </a:r>
          </a:p>
          <a:p>
            <a:pPr marL="171450" indent="-171450" algn="l" defTabSz="914400" rtl="0" eaLnBrk="1" latinLnBrk="0" hangingPunct="1">
              <a:buFont typeface="Arial" panose="020B0604020202020204" pitchFamily="34" charset="0"/>
              <a:buChar char="•"/>
            </a:pPr>
            <a:r>
              <a:rPr lang="en-US" sz="1200" kern="1200" dirty="0" smtClean="0">
                <a:solidFill>
                  <a:schemeClr val="tx1"/>
                </a:solidFill>
                <a:effectLst/>
                <a:latin typeface="+mn-lt"/>
                <a:ea typeface="+mn-ea"/>
                <a:cs typeface="+mn-cs"/>
              </a:rPr>
              <a:t>Better Performance &amp; Response Time</a:t>
            </a:r>
          </a:p>
          <a:p>
            <a:pPr marL="171450" indent="-171450" algn="l" defTabSz="914400" rtl="0" eaLnBrk="1" latinLnBrk="0" hangingPunct="1">
              <a:buFont typeface="Arial" panose="020B0604020202020204" pitchFamily="34" charset="0"/>
              <a:buChar char="•"/>
            </a:pPr>
            <a:r>
              <a:rPr lang="en-US" sz="1200" kern="1200" dirty="0" smtClean="0">
                <a:solidFill>
                  <a:schemeClr val="tx1"/>
                </a:solidFill>
                <a:effectLst/>
                <a:latin typeface="+mn-lt"/>
                <a:ea typeface="+mn-ea"/>
                <a:cs typeface="+mn-cs"/>
              </a:rPr>
              <a:t>Release dependency</a:t>
            </a:r>
          </a:p>
          <a:p>
            <a:pPr marL="0" indent="0" algn="l" defTabSz="914400" rtl="0" eaLnBrk="1" latinLnBrk="0" hangingPunct="1">
              <a:buFont typeface="Arial" panose="020B0604020202020204" pitchFamily="34" charset="0"/>
              <a:buNone/>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Rich UI Implantation and user friendly interface </a:t>
            </a:r>
          </a:p>
          <a:p>
            <a:pPr marL="0" indent="0" algn="l" defTabSz="914400" rtl="0" eaLnBrk="1" latinLnBrk="0" hangingPunct="1">
              <a:buFont typeface="Arial" panose="020B0604020202020204" pitchFamily="34" charset="0"/>
              <a:buNone/>
            </a:pPr>
            <a:r>
              <a:rPr lang="en-US" sz="1200" kern="1200" dirty="0" smtClean="0">
                <a:solidFill>
                  <a:schemeClr val="tx1"/>
                </a:solidFill>
                <a:effectLst/>
                <a:latin typeface="+mn-lt"/>
                <a:ea typeface="+mn-ea"/>
                <a:cs typeface="+mn-cs"/>
              </a:rPr>
              <a:t>https://www.ag-grid.com/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sng" dirty="0" smtClean="0">
                <a:hlinkClick r:id="rId3"/>
              </a:rPr>
              <a:t>https://demos.devexpress.com/aspxgridviewdemos/Filtering/FilterRow.aspx</a:t>
            </a:r>
            <a:endParaRPr lang="en-US" b="0" dirty="0" smtClean="0"/>
          </a:p>
          <a:p>
            <a:pPr marL="0" indent="0" algn="l" defTabSz="914400" rtl="0" eaLnBrk="1" latinLnBrk="0" hangingPunct="1">
              <a:buFont typeface="Arial" panose="020B0604020202020204" pitchFamily="34" charset="0"/>
              <a:buNone/>
            </a:pPr>
            <a:endParaRPr lang="en-US" sz="1200" kern="1200" dirty="0" smtClean="0">
              <a:solidFill>
                <a:schemeClr val="tx1"/>
              </a:solidFill>
              <a:effectLst/>
              <a:latin typeface="+mn-lt"/>
              <a:ea typeface="+mn-ea"/>
              <a:cs typeface="+mn-cs"/>
            </a:endParaRPr>
          </a:p>
          <a:p>
            <a:pPr marL="0" indent="0" algn="l" defTabSz="914400" rtl="0" eaLnBrk="1" latinLnBrk="0" hangingPunct="1">
              <a:buFont typeface="Arial" panose="020B0604020202020204" pitchFamily="34" charset="0"/>
              <a:buNone/>
            </a:pPr>
            <a:r>
              <a:rPr lang="en-US" sz="1200" b="1" kern="1200" dirty="0" smtClean="0">
                <a:solidFill>
                  <a:schemeClr val="tx1"/>
                </a:solidFill>
                <a:effectLst/>
                <a:latin typeface="+mn-lt"/>
                <a:ea typeface="+mn-ea"/>
                <a:cs typeface="+mn-cs"/>
              </a:rPr>
              <a:t>Real Time Data Reflection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sng" kern="1200" dirty="0" smtClean="0">
                <a:solidFill>
                  <a:schemeClr val="tx1"/>
                </a:solidFill>
                <a:latin typeface="+mn-lt"/>
                <a:ea typeface="+mn-ea"/>
                <a:cs typeface="+mn-cs"/>
              </a:rPr>
              <a:t>https://demos.devexpress.com/aspxgridviewdemos/DataBinding/Live.aspx</a:t>
            </a:r>
          </a:p>
          <a:p>
            <a:pPr marL="0" indent="0" algn="l" defTabSz="914400" rtl="0" eaLnBrk="1" latinLnBrk="0" hangingPunct="1">
              <a:buFont typeface="Arial" panose="020B0604020202020204" pitchFamily="34" charset="0"/>
              <a:buNone/>
            </a:pP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Better Filter functionality</a:t>
            </a:r>
          </a:p>
          <a:p>
            <a:endParaRPr lang="en-US" sz="1200" b="1"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Drag and Drop Column</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Hide Column</a:t>
            </a:r>
          </a:p>
          <a:p>
            <a:pPr marL="171450" lvl="0" indent="-171450" algn="l" defTabSz="914400" rtl="0" eaLnBrk="1" latinLnBrk="0" hangingPunct="1">
              <a:buFont typeface="Arial" panose="020B0604020202020204" pitchFamily="34" charset="0"/>
              <a:buChar char="•"/>
            </a:pPr>
            <a:r>
              <a:rPr lang="en-US" sz="1200" kern="1200" dirty="0" smtClean="0">
                <a:solidFill>
                  <a:schemeClr val="tx1"/>
                </a:solidFill>
                <a:effectLst/>
                <a:latin typeface="+mn-lt"/>
                <a:ea typeface="+mn-ea"/>
                <a:cs typeface="+mn-cs"/>
              </a:rPr>
              <a:t>Data Summaries</a:t>
            </a:r>
          </a:p>
          <a:p>
            <a:pPr marL="0" lvl="0" indent="0">
              <a:buFont typeface="Arial" panose="020B0604020202020204" pitchFamily="34" charset="0"/>
              <a:buNone/>
            </a:pP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State Persistence</a:t>
            </a: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https://demos.devexpress.com/aspxgridviewdemos/Rows/GridLines.aspx</a:t>
            </a:r>
            <a:endParaRPr lang="en-US" sz="1200" u="sng"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https://js.devexpress.com/Demos/WidgetsGallery/Demo/DataGrid/Overview/Angular/Light/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a:t>
            </a:r>
            <a:r>
              <a:rPr lang="en-US" sz="1200" kern="1200" baseline="0" dirty="0" smtClean="0">
                <a:solidFill>
                  <a:schemeClr val="tx1"/>
                </a:solidFill>
                <a:effectLst/>
                <a:latin typeface="+mn-lt"/>
                <a:ea typeface="+mn-ea"/>
                <a:cs typeface="+mn-cs"/>
              </a:rPr>
              <a:t> More Component Implementation </a:t>
            </a:r>
          </a:p>
          <a:p>
            <a:endParaRPr lang="en-US" sz="1200" kern="1200" dirty="0" smtClean="0">
              <a:solidFill>
                <a:schemeClr val="tx1"/>
              </a:solidFill>
              <a:effectLst/>
              <a:latin typeface="+mn-lt"/>
              <a:ea typeface="+mn-ea"/>
              <a:cs typeface="+mn-cs"/>
            </a:endParaRPr>
          </a:p>
          <a:p>
            <a:pPr marL="0" indent="0" algn="l" defTabSz="914400" rtl="0" eaLnBrk="1" latinLnBrk="0" hangingPunct="1">
              <a:buFont typeface="Arial" panose="020B0604020202020204" pitchFamily="34" charset="0"/>
              <a:buNone/>
            </a:pPr>
            <a:r>
              <a:rPr lang="en-US" sz="1200" b="0" kern="1200" dirty="0" smtClean="0">
                <a:solidFill>
                  <a:schemeClr val="tx1"/>
                </a:solidFill>
                <a:effectLst/>
                <a:latin typeface="+mn-lt"/>
                <a:ea typeface="+mn-ea"/>
                <a:cs typeface="+mn-cs"/>
              </a:rPr>
              <a:t>HTML Editor</a:t>
            </a:r>
          </a:p>
          <a:p>
            <a:pPr marL="0" indent="0" algn="l" defTabSz="914400" rtl="0" eaLnBrk="1" latinLnBrk="0" hangingPunct="1">
              <a:buFont typeface="Arial" panose="020B0604020202020204" pitchFamily="34" charset="0"/>
              <a:buNone/>
            </a:pPr>
            <a:r>
              <a:rPr lang="en-US" sz="1200" b="0" kern="1200" dirty="0" smtClean="0">
                <a:solidFill>
                  <a:schemeClr val="tx1"/>
                </a:solidFill>
                <a:effectLst/>
                <a:latin typeface="+mn-lt"/>
                <a:ea typeface="+mn-ea"/>
                <a:cs typeface="+mn-cs"/>
              </a:rPr>
              <a:t>Charts</a:t>
            </a:r>
          </a:p>
          <a:p>
            <a:pPr marL="0" indent="0" algn="l" defTabSz="914400" rtl="0" eaLnBrk="1" latinLnBrk="0" hangingPunct="1">
              <a:buFont typeface="Arial" panose="020B0604020202020204" pitchFamily="34" charset="0"/>
              <a:buNone/>
            </a:pPr>
            <a:endParaRPr lang="en-US" sz="1200" b="0" kern="1200" dirty="0" smtClean="0">
              <a:solidFill>
                <a:schemeClr val="tx1"/>
              </a:solidFill>
              <a:effectLst/>
              <a:latin typeface="+mn-lt"/>
              <a:ea typeface="+mn-ea"/>
              <a:cs typeface="+mn-cs"/>
            </a:endParaRPr>
          </a:p>
          <a:p>
            <a:pPr marL="0" indent="0" algn="l" defTabSz="914400" rtl="0" eaLnBrk="1" latinLnBrk="0" hangingPunct="1">
              <a:buFont typeface="Arial" panose="020B0604020202020204" pitchFamily="34" charset="0"/>
              <a:buNone/>
            </a:pPr>
            <a:r>
              <a:rPr lang="en-US" sz="1200" b="1" kern="1200" dirty="0" smtClean="0">
                <a:solidFill>
                  <a:schemeClr val="tx1"/>
                </a:solidFill>
                <a:effectLst/>
                <a:latin typeface="+mn-lt"/>
                <a:ea typeface="+mn-ea"/>
                <a:cs typeface="+mn-cs"/>
              </a:rPr>
              <a:t>File Management System</a:t>
            </a:r>
          </a:p>
          <a:p>
            <a:pPr marL="0" indent="0" algn="l" defTabSz="914400" rtl="0" eaLnBrk="1" latinLnBrk="0" hangingPunct="1">
              <a:buFont typeface="Arial" panose="020B0604020202020204" pitchFamily="34" charset="0"/>
              <a:buNone/>
            </a:pPr>
            <a:r>
              <a:rPr lang="en-US" sz="1200" b="0" kern="1200" dirty="0" smtClean="0">
                <a:solidFill>
                  <a:schemeClr val="tx1"/>
                </a:solidFill>
                <a:effectLst/>
                <a:latin typeface="+mn-lt"/>
                <a:ea typeface="+mn-ea"/>
                <a:cs typeface="+mn-cs"/>
              </a:rPr>
              <a:t>https://js.devexpress.com/Demos/WidgetsGallery/Demo/FileManager/Overview/Angular/Light/</a:t>
            </a:r>
          </a:p>
          <a:p>
            <a:pPr marL="0" indent="0" algn="l" defTabSz="914400" rtl="0" eaLnBrk="1" latinLnBrk="0" hangingPunct="1">
              <a:buFont typeface="Arial" panose="020B0604020202020204" pitchFamily="34" charset="0"/>
              <a:buNone/>
            </a:pPr>
            <a:endParaRPr lang="en-US" sz="1200" b="0" kern="1200" dirty="0" smtClean="0">
              <a:solidFill>
                <a:schemeClr val="tx1"/>
              </a:solidFill>
              <a:effectLst/>
              <a:latin typeface="+mn-lt"/>
              <a:ea typeface="+mn-ea"/>
              <a:cs typeface="+mn-cs"/>
            </a:endParaRPr>
          </a:p>
          <a:p>
            <a:pPr marL="0" indent="0" algn="l" defTabSz="914400" rtl="0" eaLnBrk="1" latinLnBrk="0" hangingPunct="1">
              <a:buFont typeface="Arial" panose="020B0604020202020204" pitchFamily="34" charset="0"/>
              <a:buNone/>
            </a:pPr>
            <a:endParaRPr lang="en-US" sz="1200" b="1" kern="1200" dirty="0" smtClean="0">
              <a:solidFill>
                <a:schemeClr val="tx1"/>
              </a:solidFill>
              <a:effectLst/>
              <a:latin typeface="+mn-lt"/>
              <a:ea typeface="+mn-ea"/>
              <a:cs typeface="+mn-cs"/>
            </a:endParaRPr>
          </a:p>
          <a:p>
            <a:pPr marL="0" indent="0" algn="l" defTabSz="914400" rtl="0" eaLnBrk="1" latinLnBrk="0" hangingPunct="1">
              <a:buFont typeface="Arial" panose="020B0604020202020204" pitchFamily="34" charset="0"/>
              <a:buNone/>
            </a:pPr>
            <a:endParaRPr lang="en-US" sz="1200" b="1" kern="1200" dirty="0" smtClean="0">
              <a:solidFill>
                <a:schemeClr val="tx1"/>
              </a:solidFill>
              <a:effectLst/>
              <a:latin typeface="+mn-lt"/>
              <a:ea typeface="+mn-ea"/>
              <a:cs typeface="+mn-cs"/>
            </a:endParaRPr>
          </a:p>
          <a:p>
            <a:pPr marL="0" indent="0" algn="l" defTabSz="914400" rtl="0" eaLnBrk="1" latinLnBrk="0" hangingPunct="1">
              <a:buFont typeface="Arial" panose="020B0604020202020204" pitchFamily="34" charset="0"/>
              <a:buNone/>
            </a:pPr>
            <a:endParaRPr lang="en-US" sz="1200" b="1" kern="1200" dirty="0" smtClean="0">
              <a:solidFill>
                <a:schemeClr val="tx1"/>
              </a:solidFill>
              <a:effectLst/>
              <a:latin typeface="+mn-lt"/>
              <a:ea typeface="+mn-ea"/>
              <a:cs typeface="+mn-cs"/>
            </a:endParaRPr>
          </a:p>
          <a:p>
            <a:pPr marL="0" indent="0" algn="l" defTabSz="914400" rtl="0" eaLnBrk="1" latinLnBrk="0" hangingPunct="1">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5E0915-298E-4495-8F2F-F9A53A5B7279}" type="slidenum">
              <a:rPr lang="en-US" smtClean="0"/>
              <a:t>12</a:t>
            </a:fld>
            <a:endParaRPr lang="en-US" dirty="0"/>
          </a:p>
        </p:txBody>
      </p:sp>
    </p:spTree>
    <p:extLst>
      <p:ext uri="{BB962C8B-B14F-4D97-AF65-F5344CB8AC3E}">
        <p14:creationId xmlns:p14="http://schemas.microsoft.com/office/powerpoint/2010/main" val="3108088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15</a:t>
            </a:fld>
            <a:endParaRPr lang="en-US" dirty="0"/>
          </a:p>
        </p:txBody>
      </p:sp>
    </p:spTree>
    <p:extLst>
      <p:ext uri="{BB962C8B-B14F-4D97-AF65-F5344CB8AC3E}">
        <p14:creationId xmlns:p14="http://schemas.microsoft.com/office/powerpoint/2010/main" val="2749250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18</a:t>
            </a:fld>
            <a:endParaRPr lang="en-US" dirty="0"/>
          </a:p>
        </p:txBody>
      </p:sp>
    </p:spTree>
    <p:extLst>
      <p:ext uri="{BB962C8B-B14F-4D97-AF65-F5344CB8AC3E}">
        <p14:creationId xmlns:p14="http://schemas.microsoft.com/office/powerpoint/2010/main" val="307849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https://docs.microsoft.com/en-us/dotnet/architecture/modern-web-apps-azure/development-process-for-azure</a:t>
            </a:r>
          </a:p>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20</a:t>
            </a:fld>
            <a:endParaRPr lang="en-US" dirty="0"/>
          </a:p>
        </p:txBody>
      </p:sp>
    </p:spTree>
    <p:extLst>
      <p:ext uri="{BB962C8B-B14F-4D97-AF65-F5344CB8AC3E}">
        <p14:creationId xmlns:p14="http://schemas.microsoft.com/office/powerpoint/2010/main" val="351868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thegatewaydigital.com/"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thegatewaydigital.com/"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thegatewaydigital.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thegatewaydigital.com/"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gatewaytechnolabs.com/"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gatewaydigital.eu/" TargetMode="External"/><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gatewaydigital.eu/"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A11E-FEB4-4DFB-AB1B-C33F8B3860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DE247-D79C-42DF-AD76-297245B6F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E0CEEB-F5A2-422D-B51D-54FBDCC9043C}"/>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5" name="Footer Placeholder 4">
            <a:extLst>
              <a:ext uri="{FF2B5EF4-FFF2-40B4-BE49-F238E27FC236}">
                <a16:creationId xmlns:a16="http://schemas.microsoft.com/office/drawing/2014/main" id="{702B14F4-CE9C-4361-BD52-DF5B6899EF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D3A7B4-91B3-407E-8207-93F9B214D9A6}"/>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367725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A99EEE-BAF2-4732-B615-F8C2C45D0B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066164-89DC-4D82-B0D2-A94970044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EA4C1-3F15-4777-8FD9-9C30592209A0}"/>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5" name="Footer Placeholder 4">
            <a:extLst>
              <a:ext uri="{FF2B5EF4-FFF2-40B4-BE49-F238E27FC236}">
                <a16:creationId xmlns:a16="http://schemas.microsoft.com/office/drawing/2014/main" id="{459EF116-06E8-4E5C-8A3A-2484A40AB0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F15331-29D1-405C-9AFC-ACADF09E405A}"/>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5677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2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howcase1-WithBenefits">
    <p:spTree>
      <p:nvGrpSpPr>
        <p:cNvPr id="1" name=""/>
        <p:cNvGrpSpPr/>
        <p:nvPr/>
      </p:nvGrpSpPr>
      <p:grpSpPr>
        <a:xfrm>
          <a:off x="0" y="0"/>
          <a:ext cx="0" cy="0"/>
          <a:chOff x="0" y="0"/>
          <a:chExt cx="0" cy="0"/>
        </a:xfrm>
      </p:grpSpPr>
      <p:sp>
        <p:nvSpPr>
          <p:cNvPr id="43" name="Text Placeholder 4"/>
          <p:cNvSpPr>
            <a:spLocks noGrp="1"/>
          </p:cNvSpPr>
          <p:nvPr>
            <p:ph type="body" sz="quarter" idx="12" hasCustomPrompt="1"/>
          </p:nvPr>
        </p:nvSpPr>
        <p:spPr>
          <a:xfrm>
            <a:off x="6150457" y="2698642"/>
            <a:ext cx="5930900" cy="3704183"/>
          </a:xfrm>
        </p:spPr>
        <p:txBody>
          <a:bodyPr>
            <a:normAutofit/>
          </a:bodyPr>
          <a:lstStyle>
            <a:lvl1pPr marL="228600" indent="-228600">
              <a:buFont typeface="Arial" panose="020B0604020202020204" pitchFamily="34" charset="0"/>
              <a:buChar char="•"/>
              <a:defRPr lang="en-US" sz="14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5" name="Text Placeholder 4"/>
          <p:cNvSpPr>
            <a:spLocks noGrp="1"/>
          </p:cNvSpPr>
          <p:nvPr>
            <p:ph type="body" sz="quarter" idx="11" hasCustomPrompt="1"/>
          </p:nvPr>
        </p:nvSpPr>
        <p:spPr>
          <a:xfrm>
            <a:off x="6150457" y="1093209"/>
            <a:ext cx="5930900" cy="1103777"/>
          </a:xfrm>
        </p:spPr>
        <p:txBody>
          <a:bodyPr>
            <a:normAutofit/>
          </a:bodyPr>
          <a:lstStyle>
            <a:lvl1pPr marL="0" indent="0">
              <a:buNone/>
              <a:defRPr lang="en-US" sz="14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3" name="Text Placeholder 2"/>
          <p:cNvSpPr>
            <a:spLocks noGrp="1"/>
          </p:cNvSpPr>
          <p:nvPr>
            <p:ph type="body" sz="quarter" idx="10" hasCustomPrompt="1"/>
          </p:nvPr>
        </p:nvSpPr>
        <p:spPr>
          <a:xfrm>
            <a:off x="8866094" y="155372"/>
            <a:ext cx="3299745" cy="436181"/>
          </a:xfrm>
        </p:spPr>
        <p:txBody>
          <a:bodyPr anchor="ctr" anchorCtr="1">
            <a:normAutofit/>
          </a:bodyPr>
          <a:lstStyle>
            <a:lvl1pPr marL="0" indent="0">
              <a:lnSpc>
                <a:spcPct val="100000"/>
              </a:lnSpc>
              <a:spcBef>
                <a:spcPts val="0"/>
              </a:spcBef>
              <a:buNone/>
              <a:defRPr sz="1600"/>
            </a:lvl1pPr>
          </a:lstStyle>
          <a:p>
            <a:r>
              <a:rPr lang="en-US" dirty="0">
                <a:solidFill>
                  <a:schemeClr val="tx1">
                    <a:lumMod val="65000"/>
                    <a:lumOff val="35000"/>
                  </a:schemeClr>
                </a:solidFill>
              </a:rPr>
              <a:t>Sector | Country</a:t>
            </a:r>
          </a:p>
        </p:txBody>
      </p:sp>
      <p:sp>
        <p:nvSpPr>
          <p:cNvPr id="20" name="Rectangle 19"/>
          <p:cNvSpPr/>
          <p:nvPr userDrawn="1"/>
        </p:nvSpPr>
        <p:spPr>
          <a:xfrm>
            <a:off x="6150457" y="709172"/>
            <a:ext cx="2149306" cy="369332"/>
          </a:xfrm>
          <a:prstGeom prst="rect">
            <a:avLst/>
          </a:prstGeom>
          <a:noFill/>
        </p:spPr>
        <p:txBody>
          <a:bodyPr wrap="square" rtlCol="0">
            <a:spAutoFit/>
          </a:bodyPr>
          <a:lstStyle/>
          <a:p>
            <a:pPr lvl="0">
              <a:lnSpc>
                <a:spcPct val="100000"/>
              </a:lnSpc>
            </a:pPr>
            <a:r>
              <a:rPr lang="en-US" b="0" spc="0" dirty="0">
                <a:solidFill>
                  <a:schemeClr val="tx1">
                    <a:lumMod val="75000"/>
                    <a:lumOff val="25000"/>
                  </a:schemeClr>
                </a:solidFill>
                <a:cs typeface="Arial" panose="020B0604020202020204" pitchFamily="34" charset="0"/>
              </a:rPr>
              <a:t>BUSINESS SCENARIO</a:t>
            </a:r>
          </a:p>
        </p:txBody>
      </p:sp>
      <p:sp>
        <p:nvSpPr>
          <p:cNvPr id="21" name="Rectangle 20"/>
          <p:cNvSpPr/>
          <p:nvPr userDrawn="1"/>
        </p:nvSpPr>
        <p:spPr>
          <a:xfrm>
            <a:off x="6150457" y="2314604"/>
            <a:ext cx="1358513" cy="369332"/>
          </a:xfrm>
          <a:prstGeom prst="rect">
            <a:avLst/>
          </a:prstGeom>
          <a:noFill/>
        </p:spPr>
        <p:txBody>
          <a:bodyPr wrap="square" rtlCol="0">
            <a:spAutoFit/>
          </a:bodyPr>
          <a:lstStyle/>
          <a:p>
            <a:pPr lvl="0">
              <a:lnSpc>
                <a:spcPct val="100000"/>
              </a:lnSpc>
            </a:pPr>
            <a:r>
              <a:rPr lang="en-US" b="0" spc="0" dirty="0">
                <a:solidFill>
                  <a:schemeClr val="tx1">
                    <a:lumMod val="75000"/>
                    <a:lumOff val="25000"/>
                  </a:schemeClr>
                </a:solidFill>
                <a:cs typeface="Arial" panose="020B0604020202020204" pitchFamily="34" charset="0"/>
              </a:rPr>
              <a:t>HIGHLIGHTS</a:t>
            </a:r>
          </a:p>
        </p:txBody>
      </p:sp>
      <p:sp>
        <p:nvSpPr>
          <p:cNvPr id="22" name="Rectangle 21"/>
          <p:cNvSpPr/>
          <p:nvPr userDrawn="1"/>
        </p:nvSpPr>
        <p:spPr>
          <a:xfrm>
            <a:off x="204788" y="5239114"/>
            <a:ext cx="1079591" cy="369332"/>
          </a:xfrm>
          <a:prstGeom prst="rect">
            <a:avLst/>
          </a:prstGeom>
          <a:noFill/>
        </p:spPr>
        <p:txBody>
          <a:bodyPr wrap="square" rtlCol="0">
            <a:spAutoFit/>
          </a:bodyPr>
          <a:lstStyle/>
          <a:p>
            <a:pPr lvl="0">
              <a:lnSpc>
                <a:spcPct val="100000"/>
              </a:lnSpc>
            </a:pPr>
            <a:r>
              <a:rPr lang="en-US" b="0" spc="0" dirty="0">
                <a:solidFill>
                  <a:schemeClr val="tx1">
                    <a:lumMod val="75000"/>
                    <a:lumOff val="25000"/>
                  </a:schemeClr>
                </a:solidFill>
                <a:cs typeface="Arial" panose="020B0604020202020204" pitchFamily="34" charset="0"/>
              </a:rPr>
              <a:t>BENEFITS</a:t>
            </a:r>
          </a:p>
        </p:txBody>
      </p:sp>
      <p:sp>
        <p:nvSpPr>
          <p:cNvPr id="15" name="Text Placeholder 4"/>
          <p:cNvSpPr>
            <a:spLocks noGrp="1"/>
          </p:cNvSpPr>
          <p:nvPr>
            <p:ph type="body" sz="quarter" idx="13" hasCustomPrompt="1"/>
          </p:nvPr>
        </p:nvSpPr>
        <p:spPr>
          <a:xfrm>
            <a:off x="204788" y="5641276"/>
            <a:ext cx="1704694" cy="783389"/>
          </a:xfrm>
        </p:spPr>
        <p:txBody>
          <a:bodyPr>
            <a:normAutofit/>
          </a:bodyPr>
          <a:lstStyle>
            <a:lvl1pPr marL="0" indent="0" algn="l">
              <a:buNone/>
              <a:defRPr lang="en-US" sz="13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16" name="Text Placeholder 4"/>
          <p:cNvSpPr>
            <a:spLocks noGrp="1"/>
          </p:cNvSpPr>
          <p:nvPr>
            <p:ph type="body" sz="quarter" idx="16" hasCustomPrompt="1"/>
          </p:nvPr>
        </p:nvSpPr>
        <p:spPr>
          <a:xfrm>
            <a:off x="4271790" y="5641276"/>
            <a:ext cx="1704694" cy="783389"/>
          </a:xfrm>
        </p:spPr>
        <p:txBody>
          <a:bodyPr>
            <a:normAutofit/>
          </a:bodyPr>
          <a:lstStyle>
            <a:lvl1pPr marL="0" indent="0" algn="l">
              <a:buNone/>
              <a:defRPr lang="en-US" sz="13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17" name="Text Placeholder 4"/>
          <p:cNvSpPr>
            <a:spLocks noGrp="1"/>
          </p:cNvSpPr>
          <p:nvPr>
            <p:ph type="body" sz="quarter" idx="17" hasCustomPrompt="1"/>
          </p:nvPr>
        </p:nvSpPr>
        <p:spPr>
          <a:xfrm>
            <a:off x="2238289" y="5641276"/>
            <a:ext cx="1704694" cy="783389"/>
          </a:xfrm>
        </p:spPr>
        <p:txBody>
          <a:bodyPr>
            <a:normAutofit/>
          </a:bodyPr>
          <a:lstStyle>
            <a:lvl1pPr marL="0" indent="0" algn="l">
              <a:buNone/>
              <a:defRPr lang="en-US" sz="13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33" name="Rectangle 32"/>
          <p:cNvSpPr/>
          <p:nvPr userDrawn="1"/>
        </p:nvSpPr>
        <p:spPr>
          <a:xfrm>
            <a:off x="161079" y="169046"/>
            <a:ext cx="676446" cy="676446"/>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Placeholder 1"/>
          <p:cNvSpPr txBox="1">
            <a:spLocks/>
          </p:cNvSpPr>
          <p:nvPr userDrawn="1"/>
        </p:nvSpPr>
        <p:spPr>
          <a:xfrm>
            <a:off x="258750" y="267970"/>
            <a:ext cx="6795693" cy="4686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pPr>
              <a:lnSpc>
                <a:spcPct val="100000"/>
              </a:lnSpc>
            </a:pPr>
            <a:r>
              <a:rPr lang="en-US" dirty="0"/>
              <a:t>Click To Edit Title</a:t>
            </a:r>
          </a:p>
        </p:txBody>
      </p:sp>
      <p:grpSp>
        <p:nvGrpSpPr>
          <p:cNvPr id="36" name="Group 35"/>
          <p:cNvGrpSpPr/>
          <p:nvPr userDrawn="1"/>
        </p:nvGrpSpPr>
        <p:grpSpPr>
          <a:xfrm>
            <a:off x="764" y="-10902"/>
            <a:ext cx="12191236" cy="45720"/>
            <a:chOff x="764" y="1227666"/>
            <a:chExt cx="9185569" cy="93134"/>
          </a:xfrm>
        </p:grpSpPr>
        <p:sp>
          <p:nvSpPr>
            <p:cNvPr id="37" name="Rectangle 36"/>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38" name="Rectangle 37"/>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39" name="Rectangle 38"/>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40" name="Rectangle 39"/>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41" name="Rectangle 40"/>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grpSp>
      <p:sp>
        <p:nvSpPr>
          <p:cNvPr id="42" name="Rectangle 41"/>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44" name="Rectangle 43"/>
          <p:cNvSpPr/>
          <p:nvPr userDrawn="1"/>
        </p:nvSpPr>
        <p:spPr>
          <a:xfrm>
            <a:off x="76413" y="6604221"/>
            <a:ext cx="3114955" cy="215444"/>
          </a:xfrm>
          <a:prstGeom prst="rect">
            <a:avLst/>
          </a:prstGeom>
        </p:spPr>
        <p:txBody>
          <a:bodyPr wrap="none" anchor="ctr" anchorCtr="0">
            <a:spAutoFit/>
          </a:bodyPr>
          <a:lstStyle/>
          <a:p>
            <a:pPr lvl="0" algn="l">
              <a:defRPr/>
            </a:pPr>
            <a:r>
              <a:rPr lang="en-US" sz="800" kern="0" dirty="0">
                <a:solidFill>
                  <a:schemeClr val="bg1">
                    <a:lumMod val="65000"/>
                  </a:schemeClr>
                </a:solidFill>
                <a:latin typeface="Segoe UI" panose="020B0502040204020203" pitchFamily="34" charset="0"/>
              </a:rPr>
              <a:t>© Gateway Digital - A Division of Gateway Group </a:t>
            </a:r>
            <a:r>
              <a:rPr lang="en-US" sz="800" kern="0" baseline="0" dirty="0">
                <a:solidFill>
                  <a:schemeClr val="bg1">
                    <a:lumMod val="65000"/>
                  </a:schemeClr>
                </a:solidFill>
                <a:latin typeface="Segoe UI" panose="020B0502040204020203" pitchFamily="34" charset="0"/>
              </a:rPr>
              <a:t> </a:t>
            </a:r>
            <a:r>
              <a:rPr lang="en-US" sz="800" kern="0" dirty="0">
                <a:solidFill>
                  <a:schemeClr val="bg1">
                    <a:lumMod val="65000"/>
                  </a:schemeClr>
                </a:solidFill>
                <a:latin typeface="Segoe UI" panose="020B0502040204020203" pitchFamily="34" charset="0"/>
              </a:rPr>
              <a:t>|  Confidential</a:t>
            </a:r>
          </a:p>
        </p:txBody>
      </p:sp>
      <p:sp>
        <p:nvSpPr>
          <p:cNvPr id="45" name="Rectangle 44"/>
          <p:cNvSpPr/>
          <p:nvPr userDrawn="1"/>
        </p:nvSpPr>
        <p:spPr>
          <a:xfrm>
            <a:off x="8915400" y="6592680"/>
            <a:ext cx="3176809" cy="215444"/>
          </a:xfrm>
          <a:prstGeom prst="rect">
            <a:avLst/>
          </a:prstGeom>
        </p:spPr>
        <p:txBody>
          <a:bodyPr wrap="square">
            <a:spAutoFit/>
          </a:bodyPr>
          <a:lstStyle/>
          <a:p>
            <a:pPr algn="r"/>
            <a:r>
              <a:rPr lang="en-US" sz="800" kern="0" spc="80" dirty="0">
                <a:solidFill>
                  <a:schemeClr val="bg1">
                    <a:lumMod val="65000"/>
                  </a:scheme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IT SERVICES</a:t>
            </a:r>
          </a:p>
        </p:txBody>
      </p:sp>
    </p:spTree>
    <p:extLst>
      <p:ext uri="{BB962C8B-B14F-4D97-AF65-F5344CB8AC3E}">
        <p14:creationId xmlns:p14="http://schemas.microsoft.com/office/powerpoint/2010/main" val="2761531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grpSp>
        <p:nvGrpSpPr>
          <p:cNvPr id="74" name="Group 73"/>
          <p:cNvGrpSpPr/>
          <p:nvPr userDrawn="1"/>
        </p:nvGrpSpPr>
        <p:grpSpPr>
          <a:xfrm>
            <a:off x="764" y="-10902"/>
            <a:ext cx="12191236" cy="45720"/>
            <a:chOff x="764" y="1227666"/>
            <a:chExt cx="9185569" cy="93134"/>
          </a:xfrm>
        </p:grpSpPr>
        <p:sp>
          <p:nvSpPr>
            <p:cNvPr id="75" name="Rectangle 74"/>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6" name="Rectangle 75"/>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7" name="Rectangle 76"/>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8" name="Rectangle 77"/>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9" name="Rectangle 78"/>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grpSp>
      <p:sp>
        <p:nvSpPr>
          <p:cNvPr id="80" name="Rectangle 79"/>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81" name="Rectangle 80">
            <a:hlinkClick r:id="rId2"/>
          </p:cNvPr>
          <p:cNvSpPr/>
          <p:nvPr userDrawn="1"/>
        </p:nvSpPr>
        <p:spPr>
          <a:xfrm>
            <a:off x="4438243" y="6600644"/>
            <a:ext cx="3266424" cy="230832"/>
          </a:xfrm>
          <a:prstGeom prst="rect">
            <a:avLst/>
          </a:prstGeom>
        </p:spPr>
        <p:txBody>
          <a:bodyPr wrap="square">
            <a:spAutoFit/>
          </a:bodyPr>
          <a:lstStyle/>
          <a:p>
            <a:pPr marL="0" algn="ctr" defTabSz="914400" rtl="0" eaLnBrk="1" latinLnBrk="0" hangingPunct="1"/>
            <a:r>
              <a:rPr lang="en-US" sz="900" b="0" kern="1200" spc="300" baseline="0" dirty="0">
                <a:solidFill>
                  <a:schemeClr val="tx1">
                    <a:lumMod val="75000"/>
                    <a:lumOff val="25000"/>
                  </a:schemeClr>
                </a:solidFill>
                <a:latin typeface="Segoe UI" panose="020B0502040204020203" pitchFamily="34" charset="0"/>
                <a:ea typeface="Verdana" panose="020B0604030504040204" pitchFamily="34" charset="0"/>
                <a:cs typeface="Verdana" panose="020B0604030504040204" pitchFamily="34" charset="0"/>
              </a:rPr>
              <a:t>WWW.THEGATEWAYDIGITAL.COM</a:t>
            </a:r>
          </a:p>
        </p:txBody>
      </p:sp>
      <p:sp>
        <p:nvSpPr>
          <p:cNvPr id="82" name="Rectangle 81"/>
          <p:cNvSpPr/>
          <p:nvPr userDrawn="1"/>
        </p:nvSpPr>
        <p:spPr>
          <a:xfrm>
            <a:off x="76413" y="6604221"/>
            <a:ext cx="3086101" cy="215444"/>
          </a:xfrm>
          <a:prstGeom prst="rect">
            <a:avLst/>
          </a:prstGeom>
        </p:spPr>
        <p:txBody>
          <a:bodyPr wrap="none" anchor="ctr" anchorCtr="0">
            <a:spAutoFit/>
          </a:bodyPr>
          <a:lstStyle/>
          <a:p>
            <a:pPr lvl="0" algn="l">
              <a:defRPr/>
            </a:pPr>
            <a:r>
              <a:rPr lang="en-US" sz="800" kern="0" dirty="0">
                <a:solidFill>
                  <a:schemeClr val="bg1">
                    <a:lumMod val="65000"/>
                  </a:schemeClr>
                </a:solidFill>
                <a:latin typeface="Segoe UI" panose="020B0502040204020203" pitchFamily="34" charset="0"/>
              </a:rPr>
              <a:t>© Gateway Digital - A Division of Gateway Group </a:t>
            </a:r>
            <a:r>
              <a:rPr lang="en-US" sz="800" kern="0" baseline="0" dirty="0">
                <a:solidFill>
                  <a:schemeClr val="bg1">
                    <a:lumMod val="65000"/>
                  </a:schemeClr>
                </a:solidFill>
                <a:latin typeface="Segoe UI" panose="020B0502040204020203" pitchFamily="34" charset="0"/>
              </a:rPr>
              <a:t> </a:t>
            </a:r>
            <a:r>
              <a:rPr lang="en-US" sz="800" kern="0" dirty="0">
                <a:solidFill>
                  <a:schemeClr val="bg1">
                    <a:lumMod val="65000"/>
                  </a:schemeClr>
                </a:solidFill>
                <a:latin typeface="Segoe UI" panose="020B0502040204020203" pitchFamily="34" charset="0"/>
              </a:rPr>
              <a:t>|  Confidential</a:t>
            </a:r>
          </a:p>
        </p:txBody>
      </p:sp>
      <p:sp>
        <p:nvSpPr>
          <p:cNvPr id="83" name="Rectangle 82"/>
          <p:cNvSpPr/>
          <p:nvPr userDrawn="1"/>
        </p:nvSpPr>
        <p:spPr>
          <a:xfrm>
            <a:off x="8915400" y="6592680"/>
            <a:ext cx="3176809" cy="215444"/>
          </a:xfrm>
          <a:prstGeom prst="rect">
            <a:avLst/>
          </a:prstGeom>
        </p:spPr>
        <p:txBody>
          <a:bodyPr wrap="square">
            <a:spAutoFit/>
          </a:bodyPr>
          <a:lstStyle/>
          <a:p>
            <a:pPr algn="r"/>
            <a:r>
              <a:rPr lang="en-US" sz="800" kern="0" spc="80" dirty="0">
                <a:solidFill>
                  <a:schemeClr val="bg1">
                    <a:lumMod val="65000"/>
                  </a:scheme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IT SERVICES</a:t>
            </a:r>
          </a:p>
        </p:txBody>
      </p:sp>
    </p:spTree>
    <p:extLst>
      <p:ext uri="{BB962C8B-B14F-4D97-AF65-F5344CB8AC3E}">
        <p14:creationId xmlns:p14="http://schemas.microsoft.com/office/powerpoint/2010/main" val="1229868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Rectangle 2"/>
          <p:cNvSpPr/>
          <p:nvPr userDrawn="1"/>
        </p:nvSpPr>
        <p:spPr>
          <a:xfrm>
            <a:off x="161079" y="169046"/>
            <a:ext cx="676446" cy="676446"/>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Placeholder 1"/>
          <p:cNvSpPr>
            <a:spLocks noGrp="1"/>
          </p:cNvSpPr>
          <p:nvPr>
            <p:ph type="title" hasCustomPrompt="1"/>
          </p:nvPr>
        </p:nvSpPr>
        <p:spPr>
          <a:xfrm>
            <a:off x="258750" y="267970"/>
            <a:ext cx="8675720" cy="461665"/>
          </a:xfrm>
          <a:prstGeom prst="rect">
            <a:avLst/>
          </a:prstGeom>
          <a:noFill/>
        </p:spPr>
        <p:txBody>
          <a:bodyPr vert="horz" wrap="square" lIns="91440" tIns="45720" rIns="91440" bIns="45720" rtlCol="0" anchor="ctr">
            <a:spAutoFit/>
          </a:bodyPr>
          <a:lstStyle>
            <a:lvl1pPr>
              <a:defRPr lang="en-US" sz="2400" b="1" spc="0" dirty="0">
                <a:solidFill>
                  <a:srgbClr val="03045E"/>
                </a:solidFill>
                <a:latin typeface="Segoe UI" panose="020B0502040204020203" pitchFamily="34" charset="0"/>
                <a:ea typeface="+mn-ea"/>
                <a:cs typeface="Arial" panose="020B0604020202020204" pitchFamily="34" charset="0"/>
              </a:defRPr>
            </a:lvl1pPr>
          </a:lstStyle>
          <a:p>
            <a:pPr marL="0" lvl="0">
              <a:lnSpc>
                <a:spcPct val="100000"/>
              </a:lnSpc>
            </a:pPr>
            <a:r>
              <a:rPr lang="en-US" dirty="0"/>
              <a:t>Click To Edit Title</a:t>
            </a:r>
          </a:p>
        </p:txBody>
      </p:sp>
      <p:grpSp>
        <p:nvGrpSpPr>
          <p:cNvPr id="74" name="Group 73"/>
          <p:cNvGrpSpPr/>
          <p:nvPr userDrawn="1"/>
        </p:nvGrpSpPr>
        <p:grpSpPr>
          <a:xfrm>
            <a:off x="764" y="-10902"/>
            <a:ext cx="12191236" cy="45720"/>
            <a:chOff x="764" y="1227666"/>
            <a:chExt cx="9185569" cy="93134"/>
          </a:xfrm>
        </p:grpSpPr>
        <p:sp>
          <p:nvSpPr>
            <p:cNvPr id="75" name="Rectangle 74"/>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6" name="Rectangle 75"/>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7" name="Rectangle 76"/>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8" name="Rectangle 77"/>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9" name="Rectangle 78"/>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grpSp>
      <p:sp>
        <p:nvSpPr>
          <p:cNvPr id="80" name="Rectangle 79"/>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81" name="Rectangle 80">
            <a:hlinkClick r:id="rId2"/>
          </p:cNvPr>
          <p:cNvSpPr/>
          <p:nvPr userDrawn="1"/>
        </p:nvSpPr>
        <p:spPr>
          <a:xfrm>
            <a:off x="4438243" y="6600644"/>
            <a:ext cx="3266424" cy="230832"/>
          </a:xfrm>
          <a:prstGeom prst="rect">
            <a:avLst/>
          </a:prstGeom>
        </p:spPr>
        <p:txBody>
          <a:bodyPr wrap="square">
            <a:spAutoFit/>
          </a:bodyPr>
          <a:lstStyle/>
          <a:p>
            <a:pPr marL="0" algn="ctr" defTabSz="914400" rtl="0" eaLnBrk="1" latinLnBrk="0" hangingPunct="1"/>
            <a:r>
              <a:rPr lang="en-US" sz="900" b="0" kern="1200" spc="300" baseline="0" dirty="0">
                <a:solidFill>
                  <a:schemeClr val="tx1">
                    <a:lumMod val="75000"/>
                    <a:lumOff val="25000"/>
                  </a:schemeClr>
                </a:solidFill>
                <a:latin typeface="Segoe UI" panose="020B0502040204020203" pitchFamily="34" charset="0"/>
                <a:ea typeface="Verdana" panose="020B0604030504040204" pitchFamily="34" charset="0"/>
                <a:cs typeface="Verdana" panose="020B0604030504040204" pitchFamily="34" charset="0"/>
              </a:rPr>
              <a:t>WWW.THEGATEWAYDIGITAL.COM</a:t>
            </a:r>
          </a:p>
        </p:txBody>
      </p:sp>
      <p:sp>
        <p:nvSpPr>
          <p:cNvPr id="82" name="Rectangle 81"/>
          <p:cNvSpPr/>
          <p:nvPr userDrawn="1"/>
        </p:nvSpPr>
        <p:spPr>
          <a:xfrm>
            <a:off x="76413" y="6604221"/>
            <a:ext cx="3114955" cy="215444"/>
          </a:xfrm>
          <a:prstGeom prst="rect">
            <a:avLst/>
          </a:prstGeom>
        </p:spPr>
        <p:txBody>
          <a:bodyPr wrap="none" anchor="ctr" anchorCtr="0">
            <a:spAutoFit/>
          </a:bodyPr>
          <a:lstStyle/>
          <a:p>
            <a:pPr lvl="0" algn="l">
              <a:defRPr/>
            </a:pPr>
            <a:r>
              <a:rPr lang="en-US" sz="800" kern="0" dirty="0">
                <a:solidFill>
                  <a:schemeClr val="bg1">
                    <a:lumMod val="65000"/>
                  </a:schemeClr>
                </a:solidFill>
                <a:latin typeface="Segoe UI" panose="020B0502040204020203" pitchFamily="34" charset="0"/>
              </a:rPr>
              <a:t>© Gateway Digital - A Division of Gateway Group </a:t>
            </a:r>
            <a:r>
              <a:rPr lang="en-US" sz="800" kern="0" baseline="0" dirty="0">
                <a:solidFill>
                  <a:schemeClr val="bg1">
                    <a:lumMod val="65000"/>
                  </a:schemeClr>
                </a:solidFill>
                <a:latin typeface="Segoe UI" panose="020B0502040204020203" pitchFamily="34" charset="0"/>
              </a:rPr>
              <a:t> </a:t>
            </a:r>
            <a:r>
              <a:rPr lang="en-US" sz="800" kern="0" dirty="0">
                <a:solidFill>
                  <a:schemeClr val="bg1">
                    <a:lumMod val="65000"/>
                  </a:schemeClr>
                </a:solidFill>
                <a:latin typeface="Segoe UI" panose="020B0502040204020203" pitchFamily="34" charset="0"/>
              </a:rPr>
              <a:t>|  Confidential</a:t>
            </a:r>
          </a:p>
        </p:txBody>
      </p:sp>
      <p:sp>
        <p:nvSpPr>
          <p:cNvPr id="83" name="Rectangle 82"/>
          <p:cNvSpPr/>
          <p:nvPr userDrawn="1"/>
        </p:nvSpPr>
        <p:spPr>
          <a:xfrm>
            <a:off x="8915400" y="6592680"/>
            <a:ext cx="3176809" cy="215444"/>
          </a:xfrm>
          <a:prstGeom prst="rect">
            <a:avLst/>
          </a:prstGeom>
        </p:spPr>
        <p:txBody>
          <a:bodyPr wrap="square">
            <a:spAutoFit/>
          </a:bodyPr>
          <a:lstStyle/>
          <a:p>
            <a:pPr algn="r"/>
            <a:r>
              <a:rPr lang="en-US" sz="800" kern="0" spc="80" dirty="0">
                <a:solidFill>
                  <a:schemeClr val="bg1">
                    <a:lumMod val="65000"/>
                  </a:scheme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IT SERVICES</a:t>
            </a:r>
          </a:p>
        </p:txBody>
      </p:sp>
    </p:spTree>
    <p:extLst>
      <p:ext uri="{BB962C8B-B14F-4D97-AF65-F5344CB8AC3E}">
        <p14:creationId xmlns:p14="http://schemas.microsoft.com/office/powerpoint/2010/main" val="746006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5" name="Rectangle 24"/>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8" name="Rectangle 7"/>
          <p:cNvSpPr/>
          <p:nvPr userDrawn="1"/>
        </p:nvSpPr>
        <p:spPr>
          <a:xfrm>
            <a:off x="76413" y="6604221"/>
            <a:ext cx="3114955" cy="215444"/>
          </a:xfrm>
          <a:prstGeom prst="rect">
            <a:avLst/>
          </a:prstGeom>
        </p:spPr>
        <p:txBody>
          <a:bodyPr wrap="none" anchor="ctr" anchorCtr="0">
            <a:spAutoFit/>
          </a:bodyPr>
          <a:lstStyle/>
          <a:p>
            <a:pPr lvl="0" algn="l">
              <a:defRPr/>
            </a:pPr>
            <a:r>
              <a:rPr lang="en-US" sz="800" kern="0" dirty="0">
                <a:solidFill>
                  <a:schemeClr val="bg1">
                    <a:lumMod val="65000"/>
                  </a:schemeClr>
                </a:solidFill>
                <a:latin typeface="Segoe UI" panose="020B0502040204020203" pitchFamily="34" charset="0"/>
              </a:rPr>
              <a:t>© Gateway Digital - A Division of Gateway Group </a:t>
            </a:r>
            <a:r>
              <a:rPr lang="en-US" sz="800" kern="0" baseline="0" dirty="0">
                <a:solidFill>
                  <a:schemeClr val="bg1">
                    <a:lumMod val="65000"/>
                  </a:schemeClr>
                </a:solidFill>
                <a:latin typeface="Segoe UI" panose="020B0502040204020203" pitchFamily="34" charset="0"/>
              </a:rPr>
              <a:t> </a:t>
            </a:r>
            <a:r>
              <a:rPr lang="en-US" sz="800" kern="0" dirty="0">
                <a:solidFill>
                  <a:schemeClr val="bg1">
                    <a:lumMod val="65000"/>
                  </a:schemeClr>
                </a:solidFill>
                <a:latin typeface="Segoe UI" panose="020B0502040204020203" pitchFamily="34" charset="0"/>
              </a:rPr>
              <a:t>|  Confidential</a:t>
            </a:r>
          </a:p>
        </p:txBody>
      </p:sp>
      <p:sp>
        <p:nvSpPr>
          <p:cNvPr id="9" name="Rectangle 8"/>
          <p:cNvSpPr/>
          <p:nvPr userDrawn="1"/>
        </p:nvSpPr>
        <p:spPr>
          <a:xfrm>
            <a:off x="8915400" y="6592680"/>
            <a:ext cx="3176809" cy="215444"/>
          </a:xfrm>
          <a:prstGeom prst="rect">
            <a:avLst/>
          </a:prstGeom>
        </p:spPr>
        <p:txBody>
          <a:bodyPr wrap="square">
            <a:spAutoFit/>
          </a:bodyPr>
          <a:lstStyle/>
          <a:p>
            <a:pPr algn="r"/>
            <a:r>
              <a:rPr lang="en-US" sz="800" kern="0" spc="80" dirty="0">
                <a:solidFill>
                  <a:schemeClr val="bg1">
                    <a:lumMod val="65000"/>
                  </a:scheme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IT SERVICES</a:t>
            </a:r>
          </a:p>
        </p:txBody>
      </p:sp>
      <p:sp>
        <p:nvSpPr>
          <p:cNvPr id="3" name="Rectangle 2"/>
          <p:cNvSpPr/>
          <p:nvPr userDrawn="1"/>
        </p:nvSpPr>
        <p:spPr>
          <a:xfrm>
            <a:off x="161079" y="169046"/>
            <a:ext cx="676446" cy="676446"/>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Placeholder 1"/>
          <p:cNvSpPr>
            <a:spLocks noGrp="1"/>
          </p:cNvSpPr>
          <p:nvPr>
            <p:ph type="title" hasCustomPrompt="1"/>
          </p:nvPr>
        </p:nvSpPr>
        <p:spPr>
          <a:xfrm>
            <a:off x="258750" y="267970"/>
            <a:ext cx="6795693" cy="468630"/>
          </a:xfrm>
          <a:prstGeom prst="rect">
            <a:avLst/>
          </a:prstGeom>
          <a:noFill/>
        </p:spPr>
        <p:txBody>
          <a:bodyPr vert="horz" wrap="square" lIns="91440" tIns="45720" rIns="91440" bIns="45720" rtlCol="0" anchor="ctr">
            <a:spAutoFit/>
          </a:bodyPr>
          <a:lstStyle>
            <a:lvl1pPr>
              <a:defRPr lang="en-US" sz="2400" b="1" spc="0" dirty="0">
                <a:solidFill>
                  <a:srgbClr val="03045E"/>
                </a:solidFill>
                <a:latin typeface="Segoe UI" panose="020B0502040204020203" pitchFamily="34" charset="0"/>
                <a:ea typeface="+mn-ea"/>
                <a:cs typeface="Arial" panose="020B0604020202020204" pitchFamily="34" charset="0"/>
              </a:defRPr>
            </a:lvl1pPr>
          </a:lstStyle>
          <a:p>
            <a:pPr marL="0" lvl="0">
              <a:lnSpc>
                <a:spcPct val="100000"/>
              </a:lnSpc>
            </a:pPr>
            <a:r>
              <a:rPr lang="en-US" dirty="0"/>
              <a:t>Click To Edit Title</a:t>
            </a:r>
          </a:p>
        </p:txBody>
      </p:sp>
      <p:grpSp>
        <p:nvGrpSpPr>
          <p:cNvPr id="19" name="Group 18"/>
          <p:cNvGrpSpPr/>
          <p:nvPr userDrawn="1"/>
        </p:nvGrpSpPr>
        <p:grpSpPr>
          <a:xfrm>
            <a:off x="764" y="-10902"/>
            <a:ext cx="12191236" cy="45720"/>
            <a:chOff x="764" y="1227666"/>
            <a:chExt cx="9185569" cy="93134"/>
          </a:xfrm>
        </p:grpSpPr>
        <p:sp>
          <p:nvSpPr>
            <p:cNvPr id="20" name="Rectangle 19"/>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21" name="Rectangle 20"/>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22" name="Rectangle 21"/>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23" name="Rectangle 22"/>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24" name="Rectangle 23"/>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grpSp>
      <p:grpSp>
        <p:nvGrpSpPr>
          <p:cNvPr id="2" name="Group 1"/>
          <p:cNvGrpSpPr/>
          <p:nvPr userDrawn="1"/>
        </p:nvGrpSpPr>
        <p:grpSpPr>
          <a:xfrm>
            <a:off x="10503803" y="180067"/>
            <a:ext cx="1688197" cy="644435"/>
            <a:chOff x="10503803" y="180067"/>
            <a:chExt cx="1688197" cy="644435"/>
          </a:xfrm>
        </p:grpSpPr>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0914" y="180067"/>
              <a:ext cx="1611086" cy="644435"/>
            </a:xfrm>
            <a:prstGeom prst="rect">
              <a:avLst/>
            </a:prstGeom>
          </p:spPr>
        </p:pic>
        <p:sp>
          <p:nvSpPr>
            <p:cNvPr id="17" name="Rectangle 16">
              <a:hlinkClick r:id="rId3"/>
            </p:cNvPr>
            <p:cNvSpPr/>
            <p:nvPr userDrawn="1"/>
          </p:nvSpPr>
          <p:spPr>
            <a:xfrm>
              <a:off x="10503803" y="333008"/>
              <a:ext cx="306921" cy="338554"/>
            </a:xfrm>
            <a:prstGeom prst="rect">
              <a:avLst/>
            </a:prstGeom>
          </p:spPr>
          <p:txBody>
            <a:bodyPr wrap="square">
              <a:spAutoFit/>
            </a:bodyPr>
            <a:lstStyle/>
            <a:p>
              <a:pPr marL="0" algn="r" defTabSz="914400" rtl="0" eaLnBrk="1" latinLnBrk="0" hangingPunct="1"/>
              <a:endParaRPr lang="en-US" sz="1600" b="0" kern="1200" spc="80" baseline="0" dirty="0">
                <a:solidFill>
                  <a:srgbClr val="00B4D8"/>
                </a:solidFill>
                <a:latin typeface="Segoe UI" panose="020B0502040204020203"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523292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2473970" y="2139393"/>
            <a:ext cx="778136" cy="517084"/>
          </a:xfrm>
          <a:prstGeom prst="rect">
            <a:avLst/>
          </a:prstGeom>
          <a:solidFill>
            <a:srgbClr val="FBA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3332959" y="2139393"/>
            <a:ext cx="778136" cy="517084"/>
          </a:xfrm>
          <a:prstGeom prst="rect">
            <a:avLst/>
          </a:prstGeom>
          <a:solidFill>
            <a:srgbClr val="0304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4191948" y="2139393"/>
            <a:ext cx="778136" cy="517084"/>
          </a:xfrm>
          <a:prstGeom prst="rect">
            <a:avLst/>
          </a:prstGeom>
          <a:solidFill>
            <a:srgbClr val="0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5050937" y="2139393"/>
            <a:ext cx="778136" cy="517084"/>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909926" y="2139393"/>
            <a:ext cx="778136" cy="517084"/>
          </a:xfrm>
          <a:prstGeom prst="rect">
            <a:avLst/>
          </a:prstGeom>
          <a:solidFill>
            <a:srgbClr val="90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768915" y="2139393"/>
            <a:ext cx="778136" cy="517084"/>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7627904" y="2139393"/>
            <a:ext cx="778136" cy="51708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8486893" y="2139393"/>
            <a:ext cx="778136" cy="517084"/>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userDrawn="1"/>
        </p:nvSpPr>
        <p:spPr>
          <a:xfrm>
            <a:off x="2491718" y="2680638"/>
            <a:ext cx="742639" cy="276999"/>
          </a:xfrm>
          <a:prstGeom prst="rect">
            <a:avLst/>
          </a:prstGeom>
          <a:noFill/>
        </p:spPr>
        <p:txBody>
          <a:bodyPr wrap="none" rtlCol="0">
            <a:spAutoFit/>
          </a:bodyPr>
          <a:lstStyle/>
          <a:p>
            <a:r>
              <a:rPr lang="en-US" sz="1200" dirty="0"/>
              <a:t>#FBAA0F</a:t>
            </a:r>
          </a:p>
        </p:txBody>
      </p:sp>
      <p:sp>
        <p:nvSpPr>
          <p:cNvPr id="15" name="TextBox 14"/>
          <p:cNvSpPr txBox="1"/>
          <p:nvPr userDrawn="1"/>
        </p:nvSpPr>
        <p:spPr>
          <a:xfrm>
            <a:off x="3363716" y="2680638"/>
            <a:ext cx="729687" cy="276999"/>
          </a:xfrm>
          <a:prstGeom prst="rect">
            <a:avLst/>
          </a:prstGeom>
          <a:noFill/>
        </p:spPr>
        <p:txBody>
          <a:bodyPr wrap="none" rtlCol="0">
            <a:spAutoFit/>
          </a:bodyPr>
          <a:lstStyle/>
          <a:p>
            <a:r>
              <a:rPr lang="en-US" sz="1200" dirty="0"/>
              <a:t>#03045E</a:t>
            </a:r>
          </a:p>
        </p:txBody>
      </p:sp>
      <p:sp>
        <p:nvSpPr>
          <p:cNvPr id="16" name="TextBox 15"/>
          <p:cNvSpPr txBox="1"/>
          <p:nvPr userDrawn="1"/>
        </p:nvSpPr>
        <p:spPr>
          <a:xfrm>
            <a:off x="5011276" y="2680638"/>
            <a:ext cx="753732" cy="276999"/>
          </a:xfrm>
          <a:prstGeom prst="rect">
            <a:avLst/>
          </a:prstGeom>
          <a:noFill/>
        </p:spPr>
        <p:txBody>
          <a:bodyPr wrap="none" rtlCol="0">
            <a:spAutoFit/>
          </a:bodyPr>
          <a:lstStyle/>
          <a:p>
            <a:r>
              <a:rPr lang="en-US" sz="1200" dirty="0"/>
              <a:t>#00B4D8</a:t>
            </a:r>
          </a:p>
        </p:txBody>
      </p:sp>
      <p:sp>
        <p:nvSpPr>
          <p:cNvPr id="17" name="TextBox 16"/>
          <p:cNvSpPr txBox="1"/>
          <p:nvPr userDrawn="1"/>
        </p:nvSpPr>
        <p:spPr>
          <a:xfrm>
            <a:off x="4222762" y="2680638"/>
            <a:ext cx="659155" cy="276999"/>
          </a:xfrm>
          <a:prstGeom prst="rect">
            <a:avLst/>
          </a:prstGeom>
          <a:noFill/>
        </p:spPr>
        <p:txBody>
          <a:bodyPr wrap="none" rtlCol="0">
            <a:spAutoFit/>
          </a:bodyPr>
          <a:lstStyle/>
          <a:p>
            <a:r>
              <a:rPr lang="en-US" sz="1200" dirty="0"/>
              <a:t>#077B6</a:t>
            </a:r>
          </a:p>
        </p:txBody>
      </p:sp>
      <p:sp>
        <p:nvSpPr>
          <p:cNvPr id="18" name="TextBox 17"/>
          <p:cNvSpPr txBox="1"/>
          <p:nvPr userDrawn="1"/>
        </p:nvSpPr>
        <p:spPr>
          <a:xfrm>
            <a:off x="5894367" y="2680638"/>
            <a:ext cx="718466" cy="276999"/>
          </a:xfrm>
          <a:prstGeom prst="rect">
            <a:avLst/>
          </a:prstGeom>
          <a:noFill/>
        </p:spPr>
        <p:txBody>
          <a:bodyPr wrap="none" rtlCol="0">
            <a:spAutoFit/>
          </a:bodyPr>
          <a:lstStyle/>
          <a:p>
            <a:r>
              <a:rPr lang="en-US" sz="1200" dirty="0"/>
              <a:t>#90E0EF</a:t>
            </a:r>
          </a:p>
        </p:txBody>
      </p:sp>
      <p:sp>
        <p:nvSpPr>
          <p:cNvPr id="19" name="TextBox 18"/>
          <p:cNvSpPr txBox="1"/>
          <p:nvPr userDrawn="1"/>
        </p:nvSpPr>
        <p:spPr>
          <a:xfrm>
            <a:off x="6742192" y="2680638"/>
            <a:ext cx="748282" cy="276999"/>
          </a:xfrm>
          <a:prstGeom prst="rect">
            <a:avLst/>
          </a:prstGeom>
          <a:noFill/>
        </p:spPr>
        <p:txBody>
          <a:bodyPr wrap="none" rtlCol="0">
            <a:spAutoFit/>
          </a:bodyPr>
          <a:lstStyle/>
          <a:p>
            <a:r>
              <a:rPr lang="en-US" sz="1200" dirty="0"/>
              <a:t>#EDFAFD</a:t>
            </a:r>
          </a:p>
        </p:txBody>
      </p:sp>
      <p:sp>
        <p:nvSpPr>
          <p:cNvPr id="20" name="TextBox 19"/>
          <p:cNvSpPr txBox="1"/>
          <p:nvPr userDrawn="1"/>
        </p:nvSpPr>
        <p:spPr>
          <a:xfrm>
            <a:off x="8486893" y="2680638"/>
            <a:ext cx="761747" cy="276999"/>
          </a:xfrm>
          <a:prstGeom prst="rect">
            <a:avLst/>
          </a:prstGeom>
          <a:noFill/>
        </p:spPr>
        <p:txBody>
          <a:bodyPr wrap="none" rtlCol="0">
            <a:spAutoFit/>
          </a:bodyPr>
          <a:lstStyle/>
          <a:p>
            <a:r>
              <a:rPr lang="en-US" sz="1200" dirty="0"/>
              <a:t>#BBBBBB</a:t>
            </a:r>
          </a:p>
        </p:txBody>
      </p:sp>
      <p:sp>
        <p:nvSpPr>
          <p:cNvPr id="21" name="TextBox 20"/>
          <p:cNvSpPr txBox="1"/>
          <p:nvPr userDrawn="1"/>
        </p:nvSpPr>
        <p:spPr>
          <a:xfrm>
            <a:off x="7619833" y="2680638"/>
            <a:ext cx="737702" cy="276999"/>
          </a:xfrm>
          <a:prstGeom prst="rect">
            <a:avLst/>
          </a:prstGeom>
          <a:noFill/>
        </p:spPr>
        <p:txBody>
          <a:bodyPr wrap="none" rtlCol="0">
            <a:spAutoFit/>
          </a:bodyPr>
          <a:lstStyle/>
          <a:p>
            <a:r>
              <a:rPr lang="en-US" sz="1200" dirty="0"/>
              <a:t>#EBEBEB</a:t>
            </a:r>
          </a:p>
        </p:txBody>
      </p:sp>
      <p:sp>
        <p:nvSpPr>
          <p:cNvPr id="22" name="TextBox 21"/>
          <p:cNvSpPr txBox="1"/>
          <p:nvPr userDrawn="1"/>
        </p:nvSpPr>
        <p:spPr>
          <a:xfrm>
            <a:off x="2436577" y="1702041"/>
            <a:ext cx="3091098" cy="369332"/>
          </a:xfrm>
          <a:prstGeom prst="rect">
            <a:avLst/>
          </a:prstGeom>
          <a:noFill/>
        </p:spPr>
        <p:txBody>
          <a:bodyPr wrap="square" rtlCol="0">
            <a:spAutoFit/>
          </a:bodyPr>
          <a:lstStyle/>
          <a:p>
            <a:r>
              <a:rPr lang="en-US" dirty="0">
                <a:solidFill>
                  <a:schemeClr val="tx1">
                    <a:lumMod val="85000"/>
                    <a:lumOff val="15000"/>
                  </a:schemeClr>
                </a:solidFill>
                <a:latin typeface="Montserrat Black" panose="00000A00000000000000" pitchFamily="50" charset="0"/>
              </a:rPr>
              <a:t>Color</a:t>
            </a:r>
            <a:r>
              <a:rPr lang="en-US" dirty="0">
                <a:solidFill>
                  <a:schemeClr val="tx1">
                    <a:lumMod val="85000"/>
                    <a:lumOff val="15000"/>
                  </a:schemeClr>
                </a:solidFill>
                <a:latin typeface="Montserrat" panose="00000500000000000000" pitchFamily="50" charset="0"/>
              </a:rPr>
              <a:t> Palette</a:t>
            </a:r>
          </a:p>
        </p:txBody>
      </p:sp>
      <p:sp>
        <p:nvSpPr>
          <p:cNvPr id="23" name="TextBox 22"/>
          <p:cNvSpPr txBox="1"/>
          <p:nvPr userDrawn="1"/>
        </p:nvSpPr>
        <p:spPr>
          <a:xfrm>
            <a:off x="2436577" y="3427555"/>
            <a:ext cx="758541" cy="369332"/>
          </a:xfrm>
          <a:prstGeom prst="rect">
            <a:avLst/>
          </a:prstGeom>
          <a:noFill/>
        </p:spPr>
        <p:txBody>
          <a:bodyPr wrap="none" rtlCol="0">
            <a:spAutoFit/>
          </a:bodyPr>
          <a:lstStyle/>
          <a:p>
            <a:r>
              <a:rPr lang="en-US" dirty="0">
                <a:solidFill>
                  <a:schemeClr val="tx1">
                    <a:lumMod val="85000"/>
                    <a:lumOff val="15000"/>
                  </a:schemeClr>
                </a:solidFill>
                <a:latin typeface="Montserrat Black" panose="00000A00000000000000" pitchFamily="50" charset="0"/>
              </a:rPr>
              <a:t>Font</a:t>
            </a:r>
            <a:endParaRPr lang="en-US" dirty="0">
              <a:solidFill>
                <a:schemeClr val="tx1">
                  <a:lumMod val="85000"/>
                  <a:lumOff val="15000"/>
                </a:schemeClr>
              </a:solidFill>
              <a:latin typeface="Montserrat" panose="00000500000000000000" pitchFamily="50" charset="0"/>
            </a:endParaRPr>
          </a:p>
        </p:txBody>
      </p:sp>
      <p:sp>
        <p:nvSpPr>
          <p:cNvPr id="24" name="TextBox 23"/>
          <p:cNvSpPr txBox="1"/>
          <p:nvPr userDrawn="1"/>
        </p:nvSpPr>
        <p:spPr>
          <a:xfrm>
            <a:off x="2436577" y="3847705"/>
            <a:ext cx="2536272" cy="923330"/>
          </a:xfrm>
          <a:prstGeom prst="rect">
            <a:avLst/>
          </a:prstGeom>
          <a:noFill/>
        </p:spPr>
        <p:txBody>
          <a:bodyPr wrap="none" rtlCol="0">
            <a:spAutoFit/>
          </a:bodyPr>
          <a:lstStyle/>
          <a:p>
            <a:r>
              <a:rPr lang="en-US" dirty="0">
                <a:latin typeface="Montserrat Black" panose="00000A00000000000000" pitchFamily="50" charset="0"/>
              </a:rPr>
              <a:t>Montserrat Black</a:t>
            </a:r>
            <a:br>
              <a:rPr lang="en-US" dirty="0">
                <a:latin typeface="Montserrat Black" panose="00000A00000000000000" pitchFamily="50" charset="0"/>
              </a:rPr>
            </a:br>
            <a:r>
              <a:rPr lang="en-US" dirty="0">
                <a:latin typeface="Montserrat Medium" panose="00000600000000000000" pitchFamily="50" charset="0"/>
              </a:rPr>
              <a:t>Montserrat</a:t>
            </a:r>
            <a:r>
              <a:rPr lang="en-US" dirty="0">
                <a:latin typeface="Montserrat Black" panose="00000A00000000000000" pitchFamily="50" charset="0"/>
              </a:rPr>
              <a:t> </a:t>
            </a:r>
            <a:r>
              <a:rPr lang="en-US" dirty="0">
                <a:latin typeface="Montserrat Medium" panose="00000600000000000000" pitchFamily="50" charset="0"/>
              </a:rPr>
              <a:t>Medium</a:t>
            </a:r>
            <a:br>
              <a:rPr lang="en-US" dirty="0">
                <a:latin typeface="Montserrat Medium" panose="00000600000000000000" pitchFamily="50" charset="0"/>
              </a:rPr>
            </a:br>
            <a:r>
              <a:rPr lang="en-US" dirty="0">
                <a:latin typeface="Montserrat Light" panose="00000400000000000000" pitchFamily="50" charset="0"/>
              </a:rPr>
              <a:t>Montserrat Light</a:t>
            </a:r>
          </a:p>
        </p:txBody>
      </p:sp>
    </p:spTree>
    <p:extLst>
      <p:ext uri="{BB962C8B-B14F-4D97-AF65-F5344CB8AC3E}">
        <p14:creationId xmlns:p14="http://schemas.microsoft.com/office/powerpoint/2010/main" val="1993015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13145" y="-55928"/>
            <a:ext cx="2068464" cy="827386"/>
          </a:xfrm>
          <a:prstGeom prst="rect">
            <a:avLst/>
          </a:prstGeom>
        </p:spPr>
      </p:pic>
      <p:sp>
        <p:nvSpPr>
          <p:cNvPr id="25" name="Rectangle 24"/>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400" kern="0" dirty="0">
              <a:solidFill>
                <a:prstClr val="white"/>
              </a:solidFill>
            </a:endParaRPr>
          </a:p>
        </p:txBody>
      </p:sp>
      <p:sp>
        <p:nvSpPr>
          <p:cNvPr id="8" name="Rectangle 7"/>
          <p:cNvSpPr/>
          <p:nvPr userDrawn="1"/>
        </p:nvSpPr>
        <p:spPr>
          <a:xfrm>
            <a:off x="76413" y="6604221"/>
            <a:ext cx="3114955" cy="215444"/>
          </a:xfrm>
          <a:prstGeom prst="rect">
            <a:avLst/>
          </a:prstGeom>
        </p:spPr>
        <p:txBody>
          <a:bodyPr wrap="none" anchor="ctr" anchorCtr="0">
            <a:spAutoFit/>
          </a:bodyPr>
          <a:lstStyle/>
          <a:p>
            <a:pPr>
              <a:defRPr/>
            </a:pPr>
            <a:r>
              <a:rPr lang="en-US" sz="800" kern="0" dirty="0">
                <a:solidFill>
                  <a:prstClr val="white">
                    <a:lumMod val="65000"/>
                  </a:prstClr>
                </a:solidFill>
                <a:latin typeface="Segoe UI" panose="020B0502040204020203" pitchFamily="34" charset="0"/>
              </a:rPr>
              <a:t>© Gateway Digital - A Division of Gateway Group  |  Confidential</a:t>
            </a:r>
          </a:p>
        </p:txBody>
      </p:sp>
      <p:sp>
        <p:nvSpPr>
          <p:cNvPr id="9" name="Rectangle 8"/>
          <p:cNvSpPr/>
          <p:nvPr userDrawn="1"/>
        </p:nvSpPr>
        <p:spPr>
          <a:xfrm>
            <a:off x="8915400" y="6592680"/>
            <a:ext cx="3176809" cy="215444"/>
          </a:xfrm>
          <a:prstGeom prst="rect">
            <a:avLst/>
          </a:prstGeom>
        </p:spPr>
        <p:txBody>
          <a:bodyPr wrap="square">
            <a:spAutoFit/>
          </a:bodyPr>
          <a:lstStyle/>
          <a:p>
            <a:pPr algn="r"/>
            <a:r>
              <a:rPr lang="en-US" sz="800" kern="0" spc="80" dirty="0">
                <a:solidFill>
                  <a:prstClr val="white">
                    <a:lumMod val="65000"/>
                  </a:prst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prstClr val="white">
                    <a:lumMod val="65000"/>
                  </a:prst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prstClr val="white">
                    <a:lumMod val="65000"/>
                  </a:prstClr>
                </a:solidFill>
                <a:latin typeface="Segoe UI" panose="020B0502040204020203" pitchFamily="34" charset="0"/>
              </a:rPr>
              <a:t> IT SERVICES</a:t>
            </a:r>
          </a:p>
        </p:txBody>
      </p:sp>
      <p:sp>
        <p:nvSpPr>
          <p:cNvPr id="3" name="Rectangle 2"/>
          <p:cNvSpPr/>
          <p:nvPr userDrawn="1"/>
        </p:nvSpPr>
        <p:spPr>
          <a:xfrm>
            <a:off x="150688" y="54744"/>
            <a:ext cx="676446" cy="957566"/>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itle Placeholder 1"/>
          <p:cNvSpPr>
            <a:spLocks noGrp="1"/>
          </p:cNvSpPr>
          <p:nvPr>
            <p:ph type="title" hasCustomPrompt="1"/>
          </p:nvPr>
        </p:nvSpPr>
        <p:spPr>
          <a:xfrm>
            <a:off x="248359" y="128955"/>
            <a:ext cx="6795693" cy="468630"/>
          </a:xfrm>
          <a:prstGeom prst="rect">
            <a:avLst/>
          </a:prstGeom>
          <a:noFill/>
        </p:spPr>
        <p:txBody>
          <a:bodyPr vert="horz" wrap="square" lIns="91440" tIns="45720" rIns="91440" bIns="45720" rtlCol="0" anchor="ctr">
            <a:spAutoFit/>
          </a:bodyPr>
          <a:lstStyle>
            <a:lvl1pPr>
              <a:defRPr lang="en-US" sz="2400" b="1" spc="0" dirty="0">
                <a:solidFill>
                  <a:srgbClr val="03045E"/>
                </a:solidFill>
                <a:latin typeface="Segoe UI" panose="020B0502040204020203" pitchFamily="34" charset="0"/>
                <a:ea typeface="+mn-ea"/>
                <a:cs typeface="Arial" panose="020B0604020202020204" pitchFamily="34" charset="0"/>
              </a:defRPr>
            </a:lvl1pPr>
          </a:lstStyle>
          <a:p>
            <a:pPr marL="0" lvl="0">
              <a:lnSpc>
                <a:spcPct val="100000"/>
              </a:lnSpc>
            </a:pPr>
            <a:r>
              <a:rPr lang="en-US" dirty="0"/>
              <a:t>Click To Edit Title</a:t>
            </a:r>
          </a:p>
        </p:txBody>
      </p:sp>
      <p:sp>
        <p:nvSpPr>
          <p:cNvPr id="17" name="Rectangle 16">
            <a:hlinkClick r:id="rId3"/>
          </p:cNvPr>
          <p:cNvSpPr/>
          <p:nvPr userDrawn="1"/>
        </p:nvSpPr>
        <p:spPr>
          <a:xfrm>
            <a:off x="7044052" y="181238"/>
            <a:ext cx="3266424" cy="338554"/>
          </a:xfrm>
          <a:prstGeom prst="rect">
            <a:avLst/>
          </a:prstGeom>
        </p:spPr>
        <p:txBody>
          <a:bodyPr wrap="square">
            <a:spAutoFit/>
          </a:bodyPr>
          <a:lstStyle/>
          <a:p>
            <a:pPr algn="r"/>
            <a:r>
              <a:rPr lang="en-US" sz="900" spc="80" dirty="0">
                <a:solidFill>
                  <a:prstClr val="black">
                    <a:lumMod val="75000"/>
                    <a:lumOff val="25000"/>
                  </a:prstClr>
                </a:solidFill>
                <a:latin typeface="Segoe UI" panose="020B0502040204020203" pitchFamily="34" charset="0"/>
                <a:ea typeface="Verdana" panose="020B0604030504040204" pitchFamily="34" charset="0"/>
                <a:cs typeface="Verdana" panose="020B0604030504040204" pitchFamily="34" charset="0"/>
              </a:rPr>
              <a:t>WWW.THEGATEWAYDIGITAL.COM </a:t>
            </a:r>
            <a:r>
              <a:rPr lang="en-US" sz="900" spc="80" dirty="0">
                <a:solidFill>
                  <a:prstClr val="black">
                    <a:lumMod val="75000"/>
                    <a:lumOff val="25000"/>
                  </a:prstClr>
                </a:solidFill>
              </a:rPr>
              <a:t> </a:t>
            </a:r>
            <a:r>
              <a:rPr lang="en-US" sz="1600" spc="80" dirty="0">
                <a:solidFill>
                  <a:srgbClr val="00B4D8"/>
                </a:solidFill>
              </a:rPr>
              <a:t>|</a:t>
            </a:r>
            <a:endParaRPr lang="en-US" sz="1600" spc="80" dirty="0">
              <a:solidFill>
                <a:srgbClr val="00B4D8"/>
              </a:solidFill>
              <a:latin typeface="Segoe UI" panose="020B0502040204020203" pitchFamily="34" charset="0"/>
              <a:ea typeface="Verdana" panose="020B0604030504040204" pitchFamily="34" charset="0"/>
              <a:cs typeface="Verdana" panose="020B0604030504040204" pitchFamily="34" charset="0"/>
            </a:endParaRPr>
          </a:p>
        </p:txBody>
      </p:sp>
      <p:grpSp>
        <p:nvGrpSpPr>
          <p:cNvPr id="19" name="Group 18"/>
          <p:cNvGrpSpPr/>
          <p:nvPr userDrawn="1"/>
        </p:nvGrpSpPr>
        <p:grpSpPr>
          <a:xfrm>
            <a:off x="764" y="-10902"/>
            <a:ext cx="12191236" cy="45720"/>
            <a:chOff x="764" y="1227666"/>
            <a:chExt cx="9185569" cy="93134"/>
          </a:xfrm>
        </p:grpSpPr>
        <p:sp>
          <p:nvSpPr>
            <p:cNvPr id="20" name="Rectangle 19"/>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sp>
          <p:nvSpPr>
            <p:cNvPr id="21" name="Rectangle 20"/>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sp>
          <p:nvSpPr>
            <p:cNvPr id="22" name="Rectangle 21"/>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sp>
          <p:nvSpPr>
            <p:cNvPr id="23" name="Rectangle 22"/>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sp>
          <p:nvSpPr>
            <p:cNvPr id="24" name="Rectangle 23"/>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grpSp>
      <p:sp>
        <p:nvSpPr>
          <p:cNvPr id="16" name="Text Placeholder 4"/>
          <p:cNvSpPr>
            <a:spLocks noGrp="1"/>
          </p:cNvSpPr>
          <p:nvPr>
            <p:ph type="body" sz="quarter" idx="11" hasCustomPrompt="1"/>
          </p:nvPr>
        </p:nvSpPr>
        <p:spPr>
          <a:xfrm>
            <a:off x="6150457" y="1093209"/>
            <a:ext cx="5930900" cy="1103777"/>
          </a:xfrm>
        </p:spPr>
        <p:txBody>
          <a:bodyPr>
            <a:normAutofit/>
          </a:bodyPr>
          <a:lstStyle>
            <a:lvl1pPr marL="0" indent="0">
              <a:buNone/>
              <a:defRPr lang="en-US" sz="14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28" name="Rectangle 27"/>
          <p:cNvSpPr/>
          <p:nvPr userDrawn="1"/>
        </p:nvSpPr>
        <p:spPr>
          <a:xfrm>
            <a:off x="6150457" y="2314604"/>
            <a:ext cx="1358513" cy="369332"/>
          </a:xfrm>
          <a:prstGeom prst="rect">
            <a:avLst/>
          </a:prstGeom>
          <a:noFill/>
        </p:spPr>
        <p:txBody>
          <a:bodyPr wrap="square" rtlCol="0">
            <a:spAutoFit/>
          </a:bodyPr>
          <a:lstStyle/>
          <a:p>
            <a:r>
              <a:rPr lang="en-US" dirty="0">
                <a:solidFill>
                  <a:prstClr val="black">
                    <a:lumMod val="75000"/>
                    <a:lumOff val="25000"/>
                  </a:prstClr>
                </a:solidFill>
                <a:cs typeface="Arial" panose="020B0604020202020204" pitchFamily="34" charset="0"/>
              </a:rPr>
              <a:t>HIGHLIGHTS</a:t>
            </a:r>
          </a:p>
        </p:txBody>
      </p:sp>
      <p:sp>
        <p:nvSpPr>
          <p:cNvPr id="29" name="Text Placeholder 4"/>
          <p:cNvSpPr>
            <a:spLocks noGrp="1"/>
          </p:cNvSpPr>
          <p:nvPr>
            <p:ph type="body" sz="quarter" idx="12" hasCustomPrompt="1"/>
          </p:nvPr>
        </p:nvSpPr>
        <p:spPr>
          <a:xfrm>
            <a:off x="6150457" y="2759370"/>
            <a:ext cx="5930900" cy="3704183"/>
          </a:xfrm>
        </p:spPr>
        <p:txBody>
          <a:bodyPr>
            <a:normAutofit/>
          </a:bodyPr>
          <a:lstStyle>
            <a:lvl1pPr marL="231775" indent="-231775">
              <a:buFont typeface="Arial" panose="020B0604020202020204" pitchFamily="34" charset="0"/>
              <a:buChar char="•"/>
              <a:defRPr lang="en-US" sz="1400" kern="1200" dirty="0" smtClean="0">
                <a:solidFill>
                  <a:schemeClr val="tx1">
                    <a:lumMod val="65000"/>
                    <a:lumOff val="35000"/>
                  </a:schemeClr>
                </a:solidFill>
                <a:latin typeface="+mn-lt"/>
                <a:ea typeface="+mn-ea"/>
                <a:cs typeface="+mn-cs"/>
              </a:defRPr>
            </a:lvl1pPr>
            <a:lvl2pPr marL="465138" indent="-233363">
              <a:buFont typeface="Courier New" panose="02070309020205020404" pitchFamily="49" charset="0"/>
              <a:buChar char="o"/>
              <a:defRPr sz="1400">
                <a:solidFill>
                  <a:schemeClr val="tx1">
                    <a:lumMod val="65000"/>
                    <a:lumOff val="35000"/>
                  </a:schemeClr>
                </a:solidFill>
              </a:defRPr>
            </a:lvl2pPr>
          </a:lstStyle>
          <a:p>
            <a:pPr lvl="0"/>
            <a:r>
              <a:rPr lang="en-US" dirty="0"/>
              <a:t>Click to edit text</a:t>
            </a:r>
          </a:p>
          <a:p>
            <a:pPr lvl="1"/>
            <a:r>
              <a:rPr lang="en-US" dirty="0"/>
              <a:t>Click to add text</a:t>
            </a:r>
          </a:p>
          <a:p>
            <a:pPr lvl="1"/>
            <a:endParaRPr lang="en-US" dirty="0"/>
          </a:p>
        </p:txBody>
      </p:sp>
      <p:sp>
        <p:nvSpPr>
          <p:cNvPr id="55" name="Rectangle 54"/>
          <p:cNvSpPr/>
          <p:nvPr/>
        </p:nvSpPr>
        <p:spPr>
          <a:xfrm>
            <a:off x="343508" y="915756"/>
            <a:ext cx="379774" cy="52881"/>
          </a:xfrm>
          <a:prstGeom prst="rect">
            <a:avLst/>
          </a:prstGeom>
          <a:solidFill>
            <a:srgbClr val="FBA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 name="Text Placeholder 5"/>
          <p:cNvSpPr>
            <a:spLocks noGrp="1"/>
          </p:cNvSpPr>
          <p:nvPr>
            <p:ph type="body" sz="quarter" idx="10" hasCustomPrompt="1"/>
          </p:nvPr>
        </p:nvSpPr>
        <p:spPr>
          <a:xfrm>
            <a:off x="248359" y="615868"/>
            <a:ext cx="1812745" cy="256216"/>
          </a:xfrm>
        </p:spPr>
        <p:txBody>
          <a:bodyPr anchor="ctr">
            <a:noAutofit/>
          </a:bodyPr>
          <a:lstStyle>
            <a:lvl1pPr marL="0" indent="0">
              <a:buFontTx/>
              <a:buNone/>
              <a:defRPr lang="en-US" sz="1600" b="1" kern="1200" spc="0" dirty="0">
                <a:solidFill>
                  <a:srgbClr val="03045E"/>
                </a:solidFill>
                <a:latin typeface="Segoe UI" panose="020B0502040204020203" pitchFamily="34" charset="0"/>
                <a:ea typeface="+mn-ea"/>
                <a:cs typeface="Arial" panose="020B0604020202020204" pitchFamily="34" charset="0"/>
              </a:defRPr>
            </a:lvl1pPr>
          </a:lstStyle>
          <a:p>
            <a:pPr marL="0" lvl="0" algn="l" defTabSz="914400" rtl="0" eaLnBrk="1" latinLnBrk="0" hangingPunct="1">
              <a:lnSpc>
                <a:spcPct val="100000"/>
              </a:lnSpc>
              <a:spcBef>
                <a:spcPct val="0"/>
              </a:spcBef>
              <a:buNone/>
            </a:pPr>
            <a:r>
              <a:rPr lang="en-US" dirty="0"/>
              <a:t>Sector | Country</a:t>
            </a:r>
          </a:p>
        </p:txBody>
      </p:sp>
    </p:spTree>
    <p:extLst>
      <p:ext uri="{BB962C8B-B14F-4D97-AF65-F5344CB8AC3E}">
        <p14:creationId xmlns:p14="http://schemas.microsoft.com/office/powerpoint/2010/main" val="2536371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howcase2-WithTechnology">
    <p:spTree>
      <p:nvGrpSpPr>
        <p:cNvPr id="1" name=""/>
        <p:cNvGrpSpPr/>
        <p:nvPr/>
      </p:nvGrpSpPr>
      <p:grpSpPr>
        <a:xfrm>
          <a:off x="0" y="0"/>
          <a:ext cx="0" cy="0"/>
          <a:chOff x="0" y="0"/>
          <a:chExt cx="0" cy="0"/>
        </a:xfrm>
      </p:grpSpPr>
      <p:sp>
        <p:nvSpPr>
          <p:cNvPr id="9" name="Rectangle 8"/>
          <p:cNvSpPr/>
          <p:nvPr userDrawn="1"/>
        </p:nvSpPr>
        <p:spPr>
          <a:xfrm>
            <a:off x="763" y="-1"/>
            <a:ext cx="12190475" cy="45719"/>
          </a:xfrm>
          <a:prstGeom prst="rect">
            <a:avLst/>
          </a:prstGeom>
          <a:solidFill>
            <a:srgbClr val="E77457"/>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cxnSp>
        <p:nvCxnSpPr>
          <p:cNvPr id="10" name="Straight Connector 9"/>
          <p:cNvCxnSpPr/>
          <p:nvPr userDrawn="1"/>
        </p:nvCxnSpPr>
        <p:spPr>
          <a:xfrm flipV="1">
            <a:off x="-18525" y="550988"/>
            <a:ext cx="12209763" cy="2966"/>
          </a:xfrm>
          <a:prstGeom prst="line">
            <a:avLst/>
          </a:prstGeom>
          <a:ln w="19050">
            <a:solidFill>
              <a:schemeClr val="bg2"/>
            </a:solidFill>
          </a:ln>
        </p:spPr>
        <p:style>
          <a:lnRef idx="1">
            <a:schemeClr val="accent4"/>
          </a:lnRef>
          <a:fillRef idx="0">
            <a:schemeClr val="accent4"/>
          </a:fillRef>
          <a:effectRef idx="0">
            <a:schemeClr val="accent4"/>
          </a:effectRef>
          <a:fontRef idx="minor">
            <a:schemeClr val="tx1"/>
          </a:fontRef>
        </p:style>
      </p:cxnSp>
      <p:sp>
        <p:nvSpPr>
          <p:cNvPr id="14" name="Title Placeholder 1"/>
          <p:cNvSpPr>
            <a:spLocks noGrp="1"/>
          </p:cNvSpPr>
          <p:nvPr userDrawn="1">
            <p:ph type="title" hasCustomPrompt="1"/>
          </p:nvPr>
        </p:nvSpPr>
        <p:spPr>
          <a:xfrm>
            <a:off x="118656" y="87410"/>
            <a:ext cx="8675720" cy="450648"/>
          </a:xfrm>
          <a:prstGeom prst="rect">
            <a:avLst/>
          </a:prstGeom>
        </p:spPr>
        <p:txBody>
          <a:bodyPr vert="horz" lIns="91440" tIns="45720" rIns="91440" bIns="45720" rtlCol="0" anchor="ctr">
            <a:noAutofit/>
          </a:bodyPr>
          <a:lstStyle>
            <a:lvl1pPr>
              <a:defRPr sz="2600">
                <a:solidFill>
                  <a:schemeClr val="tx1">
                    <a:lumMod val="65000"/>
                    <a:lumOff val="35000"/>
                  </a:schemeClr>
                </a:solidFill>
                <a:latin typeface="+mn-lt"/>
              </a:defRPr>
            </a:lvl1pPr>
          </a:lstStyle>
          <a:p>
            <a:r>
              <a:rPr lang="en-US" dirty="0"/>
              <a:t>Click to edit title</a:t>
            </a:r>
          </a:p>
        </p:txBody>
      </p:sp>
      <p:grpSp>
        <p:nvGrpSpPr>
          <p:cNvPr id="11" name="Group 10">
            <a:extLst>
              <a:ext uri="{FF2B5EF4-FFF2-40B4-BE49-F238E27FC236}">
                <a16:creationId xmlns:a16="http://schemas.microsoft.com/office/drawing/2014/main" id="{E2D98899-9F65-EB44-82F7-E6B19DD8BB0F}"/>
              </a:ext>
            </a:extLst>
          </p:cNvPr>
          <p:cNvGrpSpPr/>
          <p:nvPr userDrawn="1"/>
        </p:nvGrpSpPr>
        <p:grpSpPr>
          <a:xfrm>
            <a:off x="10170933" y="51886"/>
            <a:ext cx="2021067" cy="499102"/>
            <a:chOff x="10071142" y="23769"/>
            <a:chExt cx="2021067" cy="499102"/>
          </a:xfrm>
        </p:grpSpPr>
        <p:pic>
          <p:nvPicPr>
            <p:cNvPr id="12" name="Picture 11">
              <a:extLst>
                <a:ext uri="{FF2B5EF4-FFF2-40B4-BE49-F238E27FC236}">
                  <a16:creationId xmlns:a16="http://schemas.microsoft.com/office/drawing/2014/main" id="{11FAD44F-973E-E242-AA6A-BBC811CEFE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71142" y="23769"/>
              <a:ext cx="1869025" cy="481858"/>
            </a:xfrm>
            <a:prstGeom prst="rect">
              <a:avLst/>
            </a:prstGeom>
          </p:spPr>
        </p:pic>
        <p:sp>
          <p:nvSpPr>
            <p:cNvPr id="13" name="TextBox 12">
              <a:extLst>
                <a:ext uri="{FF2B5EF4-FFF2-40B4-BE49-F238E27FC236}">
                  <a16:creationId xmlns:a16="http://schemas.microsoft.com/office/drawing/2014/main" id="{A9BE99D7-8169-2042-99F9-79342C1884C0}"/>
                </a:ext>
              </a:extLst>
            </p:cNvPr>
            <p:cNvSpPr txBox="1"/>
            <p:nvPr/>
          </p:nvSpPr>
          <p:spPr>
            <a:xfrm>
              <a:off x="10445604" y="322816"/>
              <a:ext cx="1646605" cy="200055"/>
            </a:xfrm>
            <a:prstGeom prst="rect">
              <a:avLst/>
            </a:prstGeom>
            <a:noFill/>
          </p:spPr>
          <p:txBody>
            <a:bodyPr wrap="none" rtlCol="0">
              <a:spAutoFit/>
            </a:bodyPr>
            <a:lstStyle/>
            <a:p>
              <a:r>
                <a:rPr lang="en-US" sz="700" b="1" dirty="0">
                  <a:solidFill>
                    <a:schemeClr val="tx1">
                      <a:lumMod val="65000"/>
                      <a:lumOff val="35000"/>
                    </a:schemeClr>
                  </a:solidFill>
                </a:rPr>
                <a:t>THE REGIONAL CAR PARC  - </a:t>
              </a:r>
              <a:r>
                <a:rPr lang="en-US" sz="700" b="1" dirty="0">
                  <a:solidFill>
                    <a:schemeClr val="accent2"/>
                  </a:solidFill>
                </a:rPr>
                <a:t>SIMPLIFIED</a:t>
              </a:r>
            </a:p>
          </p:txBody>
        </p:sp>
      </p:grpSp>
      <p:grpSp>
        <p:nvGrpSpPr>
          <p:cNvPr id="15" name="Group 14"/>
          <p:cNvGrpSpPr/>
          <p:nvPr userDrawn="1"/>
        </p:nvGrpSpPr>
        <p:grpSpPr>
          <a:xfrm>
            <a:off x="1524" y="6585938"/>
            <a:ext cx="12188952" cy="272062"/>
            <a:chOff x="1524" y="6585938"/>
            <a:chExt cx="12188952" cy="272062"/>
          </a:xfrm>
        </p:grpSpPr>
        <p:sp>
          <p:nvSpPr>
            <p:cNvPr id="16" name="Rectangle 15"/>
            <p:cNvSpPr/>
            <p:nvPr userDrawn="1"/>
          </p:nvSpPr>
          <p:spPr>
            <a:xfrm>
              <a:off x="1524" y="6585938"/>
              <a:ext cx="12188952" cy="2720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hlinkClick r:id="rId3"/>
            </p:cNvPr>
            <p:cNvSpPr/>
            <p:nvPr userDrawn="1"/>
          </p:nvSpPr>
          <p:spPr>
            <a:xfrm>
              <a:off x="4607491" y="6600644"/>
              <a:ext cx="2927927" cy="230832"/>
            </a:xfrm>
            <a:prstGeom prst="rect">
              <a:avLst/>
            </a:prstGeom>
          </p:spPr>
          <p:txBody>
            <a:bodyPr wrap="square">
              <a:spAutoFit/>
            </a:bodyPr>
            <a:lstStyle/>
            <a:p>
              <a:pPr marL="0" algn="ctr" defTabSz="914400" rtl="0" eaLnBrk="1" latinLnBrk="0" hangingPunct="1"/>
              <a:r>
                <a:rPr lang="en-US" sz="900" kern="1200" spc="300" baseline="0" dirty="0">
                  <a:solidFill>
                    <a:schemeClr val="bg2">
                      <a:lumMod val="75000"/>
                    </a:schemeClr>
                  </a:solidFill>
                  <a:latin typeface="Trebuchet MS" panose="020B0603020202020204" pitchFamily="34" charset="0"/>
                  <a:ea typeface="Verdana" panose="020B0604030504040204" pitchFamily="34" charset="0"/>
                  <a:cs typeface="Verdana" panose="020B0604030504040204" pitchFamily="34" charset="0"/>
                </a:rPr>
                <a:t>WWW.AUTODAP.PARTS</a:t>
              </a:r>
            </a:p>
          </p:txBody>
        </p:sp>
        <p:sp>
          <p:nvSpPr>
            <p:cNvPr id="18" name="Rectangle 17"/>
            <p:cNvSpPr/>
            <p:nvPr userDrawn="1"/>
          </p:nvSpPr>
          <p:spPr>
            <a:xfrm>
              <a:off x="194400" y="6600374"/>
              <a:ext cx="2853666" cy="223138"/>
            </a:xfrm>
            <a:prstGeom prst="rect">
              <a:avLst/>
            </a:prstGeom>
          </p:spPr>
          <p:txBody>
            <a:bodyPr wrap="none" anchor="ctr" anchorCtr="0">
              <a:spAutoFit/>
            </a:bodyPr>
            <a:lstStyle/>
            <a:p>
              <a:pPr lvl="0">
                <a:defRPr/>
              </a:pPr>
              <a:r>
                <a:rPr lang="en-US" sz="850" kern="0" dirty="0">
                  <a:solidFill>
                    <a:srgbClr val="757575"/>
                  </a:solidFill>
                </a:rPr>
                <a:t>© Auto</a:t>
              </a:r>
              <a:r>
                <a:rPr lang="en-US" sz="850" b="1" kern="0" dirty="0">
                  <a:solidFill>
                    <a:srgbClr val="E77457"/>
                  </a:solidFill>
                </a:rPr>
                <a:t>DAP</a:t>
              </a:r>
              <a:r>
                <a:rPr lang="en-US" sz="850" kern="0" dirty="0">
                  <a:solidFill>
                    <a:srgbClr val="757575"/>
                  </a:solidFill>
                </a:rPr>
                <a:t> B.V., A Gateway Group  Company | Confidential</a:t>
              </a:r>
              <a:endParaRPr kumimoji="0" lang="en-US" sz="850" b="0" i="0" u="none" strike="noStrike" kern="0" cap="none" spc="0" normalizeH="0" baseline="0" noProof="0" dirty="0">
                <a:ln>
                  <a:noFill/>
                </a:ln>
                <a:solidFill>
                  <a:srgbClr val="757575"/>
                </a:solidFill>
                <a:effectLst/>
                <a:uLnTx/>
                <a:uFillTx/>
              </a:endParaRPr>
            </a:p>
          </p:txBody>
        </p:sp>
        <p:sp>
          <p:nvSpPr>
            <p:cNvPr id="19" name="Rectangle 18">
              <a:hlinkClick r:id="rId3"/>
            </p:cNvPr>
            <p:cNvSpPr/>
            <p:nvPr userDrawn="1"/>
          </p:nvSpPr>
          <p:spPr>
            <a:xfrm>
              <a:off x="8794376" y="6592680"/>
              <a:ext cx="3297833" cy="230832"/>
            </a:xfrm>
            <a:prstGeom prst="rect">
              <a:avLst/>
            </a:prstGeom>
          </p:spPr>
          <p:txBody>
            <a:bodyPr wrap="square">
              <a:spAutoFit/>
            </a:bodyPr>
            <a:lstStyle/>
            <a:p>
              <a:pPr algn="r"/>
              <a:r>
                <a:rPr lang="en-US" sz="900" spc="300" baseline="0" dirty="0">
                  <a:solidFill>
                    <a:schemeClr val="bg2">
                      <a:lumMod val="75000"/>
                    </a:schemeClr>
                  </a:solidFill>
                  <a:latin typeface="Trebuchet MS" panose="020B0603020202020204" pitchFamily="34" charset="0"/>
                  <a:ea typeface="Verdana" panose="020B0604030504040204" pitchFamily="34" charset="0"/>
                  <a:cs typeface="Verdana" panose="020B0604030504040204" pitchFamily="34" charset="0"/>
                </a:rPr>
                <a:t>SMART | PRECISE | SIMPLE</a:t>
              </a:r>
            </a:p>
          </p:txBody>
        </p:sp>
      </p:grpSp>
    </p:spTree>
    <p:extLst>
      <p:ext uri="{BB962C8B-B14F-4D97-AF65-F5344CB8AC3E}">
        <p14:creationId xmlns:p14="http://schemas.microsoft.com/office/powerpoint/2010/main" val="539440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20"/>
          <p:cNvSpPr/>
          <p:nvPr userDrawn="1"/>
        </p:nvSpPr>
        <p:spPr>
          <a:xfrm>
            <a:off x="763" y="-1"/>
            <a:ext cx="12191237" cy="45719"/>
          </a:xfrm>
          <a:prstGeom prst="rect">
            <a:avLst/>
          </a:prstGeom>
          <a:gradFill flip="none" rotWithShape="1">
            <a:gsLst>
              <a:gs pos="0">
                <a:srgbClr val="0FA7CB"/>
              </a:gs>
              <a:gs pos="100000">
                <a:srgbClr val="F74FBF"/>
              </a:gs>
            </a:gsLst>
            <a:lin ang="0" scaled="1"/>
            <a:tileRect/>
          </a:gradFill>
          <a:ln w="9525" cap="flat" cmpd="sng" algn="ctr">
            <a:noFill/>
            <a:prstDash val="solid"/>
          </a:ln>
          <a:effectLst/>
        </p:spPr>
        <p:txBody>
          <a:bodyPr rtlCol="0" anchor="t"/>
          <a:lstStyle/>
          <a:p>
            <a:pPr marL="0" marR="0" lvl="0" indent="0" algn="r" defTabSz="914400" rtl="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p:cNvGrpSpPr/>
          <p:nvPr userDrawn="1"/>
        </p:nvGrpSpPr>
        <p:grpSpPr>
          <a:xfrm>
            <a:off x="1524" y="6585938"/>
            <a:ext cx="12190476" cy="272062"/>
            <a:chOff x="1524" y="6585938"/>
            <a:chExt cx="12190476" cy="272062"/>
          </a:xfrm>
        </p:grpSpPr>
        <p:sp>
          <p:nvSpPr>
            <p:cNvPr id="11" name="Rectangle 10"/>
            <p:cNvSpPr/>
            <p:nvPr userDrawn="1"/>
          </p:nvSpPr>
          <p:spPr>
            <a:xfrm>
              <a:off x="1524" y="6585938"/>
              <a:ext cx="12190476" cy="272062"/>
            </a:xfrm>
            <a:prstGeom prst="rect">
              <a:avLst/>
            </a:prstGeom>
            <a:gradFill flip="none" rotWithShape="1">
              <a:gsLst>
                <a:gs pos="0">
                  <a:srgbClr val="0FA7CB"/>
                </a:gs>
                <a:gs pos="100000">
                  <a:srgbClr val="F74FBF"/>
                </a:gs>
              </a:gsLst>
              <a:lin ang="0" scaled="1"/>
              <a:tileRect/>
            </a:gradFill>
            <a:ln w="9525" cap="flat" cmpd="sng" algn="ctr">
              <a:noFill/>
              <a:prstDash val="solid"/>
            </a:ln>
            <a:effectLst/>
          </p:spPr>
          <p:txBody>
            <a:bodyPr rtlCol="0" anchor="t"/>
            <a:lstStyle/>
            <a:p>
              <a:pPr marL="0" marR="0" lvl="0" indent="0" algn="r" defTabSz="914400" rtl="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hlinkClick r:id="rId3"/>
            </p:cNvPr>
            <p:cNvSpPr/>
            <p:nvPr userDrawn="1"/>
          </p:nvSpPr>
          <p:spPr>
            <a:xfrm>
              <a:off x="4462788" y="6600644"/>
              <a:ext cx="326642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prstClr val="white"/>
                  </a:solidFill>
                  <a:effectLst/>
                  <a:uLnTx/>
                  <a:uFillTx/>
                  <a:latin typeface="Trebuchet MS" panose="020B0603020202020204" pitchFamily="34" charset="0"/>
                  <a:ea typeface="Verdana" panose="020B0604030504040204" pitchFamily="34" charset="0"/>
                  <a:cs typeface="Verdana" panose="020B0604030504040204" pitchFamily="34" charset="0"/>
                </a:rPr>
                <a:t>WWW.GATEWAYDIGITAL.NO</a:t>
              </a:r>
            </a:p>
          </p:txBody>
        </p:sp>
        <p:sp>
          <p:nvSpPr>
            <p:cNvPr id="13" name="Rectangle 12"/>
            <p:cNvSpPr/>
            <p:nvPr userDrawn="1"/>
          </p:nvSpPr>
          <p:spPr>
            <a:xfrm>
              <a:off x="76413" y="6600374"/>
              <a:ext cx="2996333" cy="223138"/>
            </a:xfrm>
            <a:prstGeom prst="rect">
              <a:avLst/>
            </a:prstGeom>
          </p:spPr>
          <p:txBody>
            <a:bodyPr wrap="non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prstClr val="white"/>
                  </a:solidFill>
                  <a:effectLst/>
                  <a:uLnTx/>
                  <a:uFillTx/>
                  <a:latin typeface="Calibri" panose="020F0502020204030204"/>
                  <a:ea typeface="+mn-ea"/>
                  <a:cs typeface="+mn-cs"/>
                </a:rPr>
                <a:t>© Gateway Digital - A Gateway Group Enterprise |  Confidential</a:t>
              </a:r>
            </a:p>
          </p:txBody>
        </p:sp>
        <p:sp>
          <p:nvSpPr>
            <p:cNvPr id="14" name="Rectangle 13"/>
            <p:cNvSpPr/>
            <p:nvPr userDrawn="1"/>
          </p:nvSpPr>
          <p:spPr>
            <a:xfrm>
              <a:off x="9402619" y="6592680"/>
              <a:ext cx="2689590" cy="2308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80" normalizeH="0" baseline="0" noProof="0" dirty="0">
                  <a:ln>
                    <a:noFill/>
                  </a:ln>
                  <a:solidFill>
                    <a:prstClr val="white"/>
                  </a:solidFill>
                  <a:effectLst/>
                  <a:uLnTx/>
                  <a:uFillTx/>
                  <a:latin typeface="Calibri" panose="020F0502020204030204"/>
                  <a:ea typeface="+mn-ea"/>
                  <a:cs typeface="+mn-cs"/>
                </a:rPr>
                <a:t>TRANSFORM - PEOPLE. WORK. EXPERIENCE.</a:t>
              </a:r>
            </a:p>
          </p:txBody>
        </p:sp>
      </p:grpSp>
      <p:sp>
        <p:nvSpPr>
          <p:cNvPr id="9" name="Title Placeholder 1"/>
          <p:cNvSpPr>
            <a:spLocks noGrp="1"/>
          </p:cNvSpPr>
          <p:nvPr>
            <p:ph type="title" hasCustomPrompt="1"/>
          </p:nvPr>
        </p:nvSpPr>
        <p:spPr>
          <a:xfrm>
            <a:off x="118656" y="87410"/>
            <a:ext cx="8675720" cy="450648"/>
          </a:xfrm>
          <a:prstGeom prst="rect">
            <a:avLst/>
          </a:prstGeom>
        </p:spPr>
        <p:txBody>
          <a:bodyPr vert="horz" lIns="91440" tIns="45720" rIns="91440" bIns="45720" rtlCol="0" anchor="ctr">
            <a:noAutofit/>
          </a:bodyPr>
          <a:lstStyle>
            <a:lvl1pPr>
              <a:defRPr sz="2600">
                <a:solidFill>
                  <a:schemeClr val="tx1">
                    <a:lumMod val="65000"/>
                    <a:lumOff val="35000"/>
                  </a:schemeClr>
                </a:solidFill>
                <a:latin typeface="+mn-lt"/>
              </a:defRPr>
            </a:lvl1pPr>
          </a:lstStyle>
          <a:p>
            <a:r>
              <a:rPr lang="en-US" dirty="0"/>
              <a:t>Click to edit title</a:t>
            </a:r>
          </a:p>
        </p:txBody>
      </p:sp>
    </p:spTree>
    <p:extLst>
      <p:ext uri="{BB962C8B-B14F-4D97-AF65-F5344CB8AC3E}">
        <p14:creationId xmlns:p14="http://schemas.microsoft.com/office/powerpoint/2010/main" val="666544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63B5-C0D5-4AB9-ACA0-6743C03885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DCFF7-F872-4E08-83E5-B0333E61BD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7EAA6-DFD6-43D1-8000-F715897BA093}"/>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5" name="Footer Placeholder 4">
            <a:extLst>
              <a:ext uri="{FF2B5EF4-FFF2-40B4-BE49-F238E27FC236}">
                <a16:creationId xmlns:a16="http://schemas.microsoft.com/office/drawing/2014/main" id="{58232BB7-1E4F-4ADE-AA6B-5CC4F8422C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1ECB3D-2D84-4BDF-AAAE-816787B96DDB}"/>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4003674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21" name="Rectangle 20"/>
          <p:cNvSpPr/>
          <p:nvPr userDrawn="1"/>
        </p:nvSpPr>
        <p:spPr>
          <a:xfrm>
            <a:off x="763" y="-1"/>
            <a:ext cx="12191237" cy="45719"/>
          </a:xfrm>
          <a:prstGeom prst="rect">
            <a:avLst/>
          </a:prstGeom>
          <a:gradFill flip="none" rotWithShape="1">
            <a:gsLst>
              <a:gs pos="0">
                <a:srgbClr val="0FA7CB"/>
              </a:gs>
              <a:gs pos="100000">
                <a:srgbClr val="F74FBF"/>
              </a:gs>
            </a:gsLst>
            <a:lin ang="0" scaled="1"/>
            <a:tileRect/>
          </a:gra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grpSp>
        <p:nvGrpSpPr>
          <p:cNvPr id="10" name="Group 9"/>
          <p:cNvGrpSpPr/>
          <p:nvPr userDrawn="1"/>
        </p:nvGrpSpPr>
        <p:grpSpPr>
          <a:xfrm>
            <a:off x="1524" y="6585938"/>
            <a:ext cx="12190476" cy="272062"/>
            <a:chOff x="1524" y="6585938"/>
            <a:chExt cx="12190476" cy="272062"/>
          </a:xfrm>
        </p:grpSpPr>
        <p:sp>
          <p:nvSpPr>
            <p:cNvPr id="11" name="Rectangle 10"/>
            <p:cNvSpPr/>
            <p:nvPr userDrawn="1"/>
          </p:nvSpPr>
          <p:spPr>
            <a:xfrm>
              <a:off x="1524" y="6585938"/>
              <a:ext cx="12190476" cy="272062"/>
            </a:xfrm>
            <a:prstGeom prst="rect">
              <a:avLst/>
            </a:prstGeom>
            <a:gradFill flip="none" rotWithShape="1">
              <a:gsLst>
                <a:gs pos="0">
                  <a:srgbClr val="0FA7CB"/>
                </a:gs>
                <a:gs pos="100000">
                  <a:srgbClr val="F74FBF"/>
                </a:gs>
              </a:gsLst>
              <a:lin ang="0" scaled="1"/>
              <a:tileRect/>
            </a:gradFill>
            <a:ln w="9525" cap="flat" cmpd="sng" algn="ctr">
              <a:no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12" name="Rectangle 11">
              <a:hlinkClick r:id="rId2"/>
            </p:cNvPr>
            <p:cNvSpPr/>
            <p:nvPr userDrawn="1"/>
          </p:nvSpPr>
          <p:spPr>
            <a:xfrm>
              <a:off x="4462788" y="6600644"/>
              <a:ext cx="3266424" cy="230832"/>
            </a:xfrm>
            <a:prstGeom prst="rect">
              <a:avLst/>
            </a:prstGeom>
          </p:spPr>
          <p:txBody>
            <a:bodyPr wrap="square">
              <a:spAutoFit/>
            </a:bodyPr>
            <a:lstStyle/>
            <a:p>
              <a:pPr marL="0" algn="ctr" defTabSz="914400" rtl="0" eaLnBrk="1" latinLnBrk="0" hangingPunct="1"/>
              <a:r>
                <a:rPr lang="en-US" sz="900" kern="1200" spc="300" baseline="0" dirty="0">
                  <a:solidFill>
                    <a:schemeClr val="bg1"/>
                  </a:solidFill>
                  <a:latin typeface="Trebuchet MS" panose="020B0603020202020204" pitchFamily="34" charset="0"/>
                  <a:ea typeface="Verdana" panose="020B0604030504040204" pitchFamily="34" charset="0"/>
                  <a:cs typeface="Verdana" panose="020B0604030504040204" pitchFamily="34" charset="0"/>
                </a:rPr>
                <a:t>WWW.GATEWAYDIGITAL.NO</a:t>
              </a:r>
            </a:p>
          </p:txBody>
        </p:sp>
        <p:sp>
          <p:nvSpPr>
            <p:cNvPr id="13" name="Rectangle 12"/>
            <p:cNvSpPr/>
            <p:nvPr userDrawn="1"/>
          </p:nvSpPr>
          <p:spPr>
            <a:xfrm>
              <a:off x="76413" y="6600374"/>
              <a:ext cx="2996333" cy="223138"/>
            </a:xfrm>
            <a:prstGeom prst="rect">
              <a:avLst/>
            </a:prstGeom>
          </p:spPr>
          <p:txBody>
            <a:bodyPr wrap="none" anchor="ctr" anchorCtr="0">
              <a:spAutoFit/>
            </a:bodyPr>
            <a:lstStyle/>
            <a:p>
              <a:pPr lvl="0" algn="l">
                <a:defRPr/>
              </a:pPr>
              <a:r>
                <a:rPr lang="en-US" sz="850" kern="0" dirty="0">
                  <a:solidFill>
                    <a:schemeClr val="bg1"/>
                  </a:solidFill>
                </a:rPr>
                <a:t>© Gateway Digital - A Gateway Group Enterprise |  Confidential</a:t>
              </a:r>
            </a:p>
          </p:txBody>
        </p:sp>
        <p:sp>
          <p:nvSpPr>
            <p:cNvPr id="14" name="Rectangle 13"/>
            <p:cNvSpPr/>
            <p:nvPr userDrawn="1"/>
          </p:nvSpPr>
          <p:spPr>
            <a:xfrm>
              <a:off x="9402619" y="6592680"/>
              <a:ext cx="2689590" cy="230832"/>
            </a:xfrm>
            <a:prstGeom prst="rect">
              <a:avLst/>
            </a:prstGeom>
          </p:spPr>
          <p:txBody>
            <a:bodyPr wrap="square">
              <a:spAutoFit/>
            </a:bodyPr>
            <a:lstStyle/>
            <a:p>
              <a:pPr algn="r"/>
              <a:r>
                <a:rPr lang="en-US" sz="900" kern="0" spc="80" dirty="0">
                  <a:solidFill>
                    <a:schemeClr val="bg1"/>
                  </a:solidFill>
                </a:rPr>
                <a:t>TRANSFORM - PEOPLE. WORK. EXPERIENCE.</a:t>
              </a:r>
            </a:p>
          </p:txBody>
        </p:sp>
      </p:grpSp>
      <p:sp>
        <p:nvSpPr>
          <p:cNvPr id="19" name="Text Placeholder 4"/>
          <p:cNvSpPr>
            <a:spLocks noGrp="1"/>
          </p:cNvSpPr>
          <p:nvPr>
            <p:ph type="body" sz="quarter" idx="12" hasCustomPrompt="1"/>
          </p:nvPr>
        </p:nvSpPr>
        <p:spPr>
          <a:xfrm>
            <a:off x="118656" y="3262209"/>
            <a:ext cx="5689862" cy="3259968"/>
          </a:xfrm>
        </p:spPr>
        <p:txBody>
          <a:bodyPr>
            <a:normAutofit/>
          </a:bodyPr>
          <a:lstStyle>
            <a:lvl1pPr marL="228600" indent="-228600">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20" name="Rectangle 19"/>
          <p:cNvSpPr/>
          <p:nvPr userDrawn="1"/>
        </p:nvSpPr>
        <p:spPr>
          <a:xfrm>
            <a:off x="118656" y="2878380"/>
            <a:ext cx="1416025" cy="307777"/>
          </a:xfrm>
          <a:prstGeom prst="rect">
            <a:avLst/>
          </a:prstGeom>
          <a:noFill/>
        </p:spPr>
        <p:txBody>
          <a:bodyPr wrap="square" rtlCol="0">
            <a:spAutoFit/>
          </a:bodyPr>
          <a:lstStyle/>
          <a:p>
            <a:pPr lvl="0">
              <a:lnSpc>
                <a:spcPct val="100000"/>
              </a:lnSpc>
            </a:pPr>
            <a:r>
              <a:rPr lang="en-US" sz="1400" b="0" spc="0" dirty="0">
                <a:solidFill>
                  <a:schemeClr val="tx1">
                    <a:lumMod val="75000"/>
                    <a:lumOff val="25000"/>
                  </a:schemeClr>
                </a:solidFill>
                <a:cs typeface="Arial" panose="020B0604020202020204" pitchFamily="34" charset="0"/>
              </a:rPr>
              <a:t>HIGHLIGHTS</a:t>
            </a:r>
          </a:p>
        </p:txBody>
      </p:sp>
      <p:sp>
        <p:nvSpPr>
          <p:cNvPr id="23" name="Text Placeholder 2"/>
          <p:cNvSpPr>
            <a:spLocks noGrp="1"/>
          </p:cNvSpPr>
          <p:nvPr>
            <p:ph type="body" sz="quarter" idx="13" hasCustomPrompt="1"/>
          </p:nvPr>
        </p:nvSpPr>
        <p:spPr>
          <a:xfrm>
            <a:off x="10507336" y="182095"/>
            <a:ext cx="1374171" cy="392249"/>
          </a:xfrm>
        </p:spPr>
        <p:txBody>
          <a:bodyPr anchor="ctr" anchorCtr="1">
            <a:noAutofit/>
          </a:bodyPr>
          <a:lstStyle>
            <a:lvl1pPr marL="0" indent="0">
              <a:lnSpc>
                <a:spcPct val="100000"/>
              </a:lnSpc>
              <a:spcBef>
                <a:spcPts val="0"/>
              </a:spcBef>
              <a:buNone/>
              <a:defRPr sz="1200">
                <a:solidFill>
                  <a:schemeClr val="tx1">
                    <a:lumMod val="75000"/>
                    <a:lumOff val="25000"/>
                  </a:schemeClr>
                </a:solidFill>
              </a:defRPr>
            </a:lvl1pPr>
          </a:lstStyle>
          <a:p>
            <a:r>
              <a:rPr lang="en-US" dirty="0">
                <a:solidFill>
                  <a:schemeClr val="tx1">
                    <a:lumMod val="65000"/>
                    <a:lumOff val="35000"/>
                  </a:schemeClr>
                </a:solidFill>
              </a:rPr>
              <a:t>Sector | Country</a:t>
            </a:r>
          </a:p>
        </p:txBody>
      </p:sp>
      <p:sp>
        <p:nvSpPr>
          <p:cNvPr id="25" name="Text Placeholder 2"/>
          <p:cNvSpPr>
            <a:spLocks noGrp="1"/>
          </p:cNvSpPr>
          <p:nvPr>
            <p:ph type="body" sz="quarter" idx="14" hasCustomPrompt="1"/>
          </p:nvPr>
        </p:nvSpPr>
        <p:spPr>
          <a:xfrm>
            <a:off x="4434347" y="182095"/>
            <a:ext cx="1374171" cy="392249"/>
          </a:xfrm>
        </p:spPr>
        <p:txBody>
          <a:bodyPr anchor="ctr" anchorCtr="1">
            <a:noAutofit/>
          </a:bodyPr>
          <a:lstStyle>
            <a:lvl1pPr marL="0" indent="0">
              <a:lnSpc>
                <a:spcPct val="100000"/>
              </a:lnSpc>
              <a:spcBef>
                <a:spcPts val="0"/>
              </a:spcBef>
              <a:buNone/>
              <a:defRPr sz="1200">
                <a:solidFill>
                  <a:schemeClr val="tx1">
                    <a:lumMod val="75000"/>
                    <a:lumOff val="25000"/>
                  </a:schemeClr>
                </a:solidFill>
              </a:defRPr>
            </a:lvl1pPr>
          </a:lstStyle>
          <a:p>
            <a:r>
              <a:rPr lang="en-US" dirty="0">
                <a:solidFill>
                  <a:schemeClr val="tx1">
                    <a:lumMod val="65000"/>
                    <a:lumOff val="35000"/>
                  </a:schemeClr>
                </a:solidFill>
              </a:rPr>
              <a:t>Sector | Country</a:t>
            </a:r>
          </a:p>
        </p:txBody>
      </p:sp>
      <p:sp>
        <p:nvSpPr>
          <p:cNvPr id="28" name="Text Placeholder 4"/>
          <p:cNvSpPr>
            <a:spLocks noGrp="1"/>
          </p:cNvSpPr>
          <p:nvPr>
            <p:ph type="body" sz="quarter" idx="16" hasCustomPrompt="1"/>
          </p:nvPr>
        </p:nvSpPr>
        <p:spPr>
          <a:xfrm>
            <a:off x="6191645" y="3262209"/>
            <a:ext cx="5689862" cy="3259968"/>
          </a:xfrm>
        </p:spPr>
        <p:txBody>
          <a:bodyPr>
            <a:normAutofit/>
          </a:bodyPr>
          <a:lstStyle>
            <a:lvl1pPr marL="228600" indent="-228600">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29" name="Rectangle 28"/>
          <p:cNvSpPr/>
          <p:nvPr userDrawn="1"/>
        </p:nvSpPr>
        <p:spPr>
          <a:xfrm>
            <a:off x="6230721" y="2878379"/>
            <a:ext cx="1416025" cy="307777"/>
          </a:xfrm>
          <a:prstGeom prst="rect">
            <a:avLst/>
          </a:prstGeom>
          <a:noFill/>
        </p:spPr>
        <p:txBody>
          <a:bodyPr wrap="square" rtlCol="0">
            <a:spAutoFit/>
          </a:bodyPr>
          <a:lstStyle/>
          <a:p>
            <a:pPr lvl="0">
              <a:lnSpc>
                <a:spcPct val="100000"/>
              </a:lnSpc>
            </a:pPr>
            <a:r>
              <a:rPr lang="en-US" sz="1400" b="0" spc="0" dirty="0">
                <a:solidFill>
                  <a:schemeClr val="tx1">
                    <a:lumMod val="75000"/>
                    <a:lumOff val="25000"/>
                  </a:schemeClr>
                </a:solidFill>
                <a:cs typeface="Arial" panose="020B0604020202020204" pitchFamily="34" charset="0"/>
              </a:rPr>
              <a:t>HIGHLIGHTS</a:t>
            </a:r>
          </a:p>
        </p:txBody>
      </p:sp>
      <p:sp>
        <p:nvSpPr>
          <p:cNvPr id="30" name="Title Placeholder 1"/>
          <p:cNvSpPr>
            <a:spLocks noGrp="1"/>
          </p:cNvSpPr>
          <p:nvPr>
            <p:ph type="title" hasCustomPrompt="1"/>
          </p:nvPr>
        </p:nvSpPr>
        <p:spPr>
          <a:xfrm>
            <a:off x="118656" y="112679"/>
            <a:ext cx="4100053" cy="461665"/>
          </a:xfrm>
          <a:prstGeom prst="rect">
            <a:avLst/>
          </a:prstGeom>
          <a:noFill/>
        </p:spPr>
        <p:txBody>
          <a:bodyPr wrap="square" rtlCol="0">
            <a:spAutoFit/>
          </a:bodyPr>
          <a:lstStyle>
            <a:lvl1pPr>
              <a:defRPr lang="en-US" sz="2400" b="0" spc="0" dirty="0">
                <a:solidFill>
                  <a:schemeClr val="tx1">
                    <a:lumMod val="75000"/>
                    <a:lumOff val="25000"/>
                  </a:schemeClr>
                </a:solidFill>
                <a:latin typeface="+mn-lt"/>
                <a:ea typeface="+mn-ea"/>
                <a:cs typeface="Arial" panose="020B0604020202020204" pitchFamily="34" charset="0"/>
              </a:defRPr>
            </a:lvl1pPr>
          </a:lstStyle>
          <a:p>
            <a:pPr marL="0" lvl="0">
              <a:lnSpc>
                <a:spcPct val="100000"/>
              </a:lnSpc>
            </a:pPr>
            <a:r>
              <a:rPr lang="en-US" dirty="0"/>
              <a:t>Click To Edit Title</a:t>
            </a:r>
          </a:p>
        </p:txBody>
      </p:sp>
    </p:spTree>
    <p:extLst>
      <p:ext uri="{BB962C8B-B14F-4D97-AF65-F5344CB8AC3E}">
        <p14:creationId xmlns:p14="http://schemas.microsoft.com/office/powerpoint/2010/main" val="2320903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18656" y="3186"/>
            <a:ext cx="8675720" cy="450648"/>
          </a:xfrm>
          <a:prstGeom prst="rect">
            <a:avLst/>
          </a:prstGeom>
        </p:spPr>
        <p:txBody>
          <a:bodyPr vert="horz" lIns="91440" tIns="45720" rIns="91440" bIns="45720" rtlCol="0" anchor="ctr">
            <a:noAutofit/>
          </a:bodyPr>
          <a:lstStyle>
            <a:lvl1pPr>
              <a:defRPr sz="2600">
                <a:solidFill>
                  <a:srgbClr val="0F75BC"/>
                </a:solidFill>
                <a:latin typeface="+mn-lt"/>
              </a:defRPr>
            </a:lvl1pPr>
          </a:lstStyle>
          <a:p>
            <a:r>
              <a:rPr lang="en-US" dirty="0"/>
              <a:t>Slide title</a:t>
            </a:r>
          </a:p>
        </p:txBody>
      </p:sp>
      <p:pic>
        <p:nvPicPr>
          <p:cNvPr id="8" name="Picture 7">
            <a:extLst>
              <a:ext uri="{FF2B5EF4-FFF2-40B4-BE49-F238E27FC236}">
                <a16:creationId xmlns:a16="http://schemas.microsoft.com/office/drawing/2014/main" id="{31B07A2D-44CD-4D73-9C36-FFE6BDD485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6492255"/>
            <a:ext cx="12191496" cy="365745"/>
          </a:xfrm>
          <a:prstGeom prst="rect">
            <a:avLst/>
          </a:prstGeom>
        </p:spPr>
      </p:pic>
      <p:grpSp>
        <p:nvGrpSpPr>
          <p:cNvPr id="9" name="Group 8">
            <a:extLst>
              <a:ext uri="{FF2B5EF4-FFF2-40B4-BE49-F238E27FC236}">
                <a16:creationId xmlns:a16="http://schemas.microsoft.com/office/drawing/2014/main" id="{01F6F29D-1A3F-4011-81FD-BA3CB36C3785}"/>
              </a:ext>
            </a:extLst>
          </p:cNvPr>
          <p:cNvGrpSpPr/>
          <p:nvPr userDrawn="1"/>
        </p:nvGrpSpPr>
        <p:grpSpPr>
          <a:xfrm>
            <a:off x="9114476" y="6476471"/>
            <a:ext cx="400770" cy="400576"/>
            <a:chOff x="9007162" y="6249540"/>
            <a:chExt cx="596050" cy="595760"/>
          </a:xfrm>
        </p:grpSpPr>
        <p:sp>
          <p:nvSpPr>
            <p:cNvPr id="10" name="Oval 9">
              <a:extLst>
                <a:ext uri="{FF2B5EF4-FFF2-40B4-BE49-F238E27FC236}">
                  <a16:creationId xmlns:a16="http://schemas.microsoft.com/office/drawing/2014/main" id="{61955CD8-91C2-47CE-8BA1-511AFD748072}"/>
                </a:ext>
              </a:extLst>
            </p:cNvPr>
            <p:cNvSpPr/>
            <p:nvPr userDrawn="1"/>
          </p:nvSpPr>
          <p:spPr>
            <a:xfrm>
              <a:off x="9007162" y="6249540"/>
              <a:ext cx="595762" cy="595760"/>
            </a:xfrm>
            <a:prstGeom prst="ellipse">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11" name="Picture 10">
              <a:extLst>
                <a:ext uri="{FF2B5EF4-FFF2-40B4-BE49-F238E27FC236}">
                  <a16:creationId xmlns:a16="http://schemas.microsoft.com/office/drawing/2014/main" id="{F69513C7-AD4A-406F-A367-F8D7EFEDBC3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718" t="13139" r="71967" b="65134"/>
            <a:stretch/>
          </p:blipFill>
          <p:spPr>
            <a:xfrm>
              <a:off x="9021779" y="6257412"/>
              <a:ext cx="581433" cy="547400"/>
            </a:xfrm>
            <a:prstGeom prst="rect">
              <a:avLst/>
            </a:prstGeom>
          </p:spPr>
        </p:pic>
      </p:grpSp>
    </p:spTree>
    <p:extLst>
      <p:ext uri="{BB962C8B-B14F-4D97-AF65-F5344CB8AC3E}">
        <p14:creationId xmlns:p14="http://schemas.microsoft.com/office/powerpoint/2010/main" val="3262833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3056D-D8B3-4B15-A204-C9773B7DA26C}"/>
              </a:ext>
            </a:extLst>
          </p:cNvPr>
          <p:cNvSpPr>
            <a:spLocks noGrp="1"/>
          </p:cNvSpPr>
          <p:nvPr>
            <p:ph type="dt" sz="half" idx="10"/>
          </p:nvPr>
        </p:nvSpPr>
        <p:spPr/>
        <p:txBody>
          <a:bodyPr/>
          <a:lstStyle/>
          <a:p>
            <a:fld id="{83CDECDA-559C-41C7-9D45-15977E8CD026}" type="datetimeFigureOut">
              <a:rPr lang="en-US" smtClean="0"/>
              <a:t>6/30/2021</a:t>
            </a:fld>
            <a:endParaRPr lang="en-US" dirty="0"/>
          </a:p>
        </p:txBody>
      </p:sp>
      <p:sp>
        <p:nvSpPr>
          <p:cNvPr id="3" name="Footer Placeholder 2">
            <a:extLst>
              <a:ext uri="{FF2B5EF4-FFF2-40B4-BE49-F238E27FC236}">
                <a16:creationId xmlns:a16="http://schemas.microsoft.com/office/drawing/2014/main" id="{A9BC4A24-D285-4CBF-8078-60BF62EB559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FDDEE1-420E-4E7F-A333-5C5DA8A5BFDC}"/>
              </a:ext>
            </a:extLst>
          </p:cNvPr>
          <p:cNvSpPr>
            <a:spLocks noGrp="1"/>
          </p:cNvSpPr>
          <p:nvPr>
            <p:ph type="sldNum" sz="quarter" idx="12"/>
          </p:nvPr>
        </p:nvSpPr>
        <p:spPr/>
        <p:txBody>
          <a:bodyPr/>
          <a:lstStyle/>
          <a:p>
            <a:fld id="{1DF0C058-4EF3-4647-937F-7C518B2D15CB}" type="slidenum">
              <a:rPr lang="en-US" smtClean="0"/>
              <a:t>‹#›</a:t>
            </a:fld>
            <a:endParaRPr lang="en-US" dirty="0"/>
          </a:p>
        </p:txBody>
      </p:sp>
    </p:spTree>
    <p:extLst>
      <p:ext uri="{BB962C8B-B14F-4D97-AF65-F5344CB8AC3E}">
        <p14:creationId xmlns:p14="http://schemas.microsoft.com/office/powerpoint/2010/main" val="23138275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433D2E-9BF0-E645-9576-3FB760E981A2}" type="datetimeFigureOut">
              <a:rPr lang="en-US" smtClean="0"/>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A7EA90-A059-EF49-AEAF-813B2C0BE073}" type="slidenum">
              <a:rPr lang="en-US" smtClean="0"/>
              <a:t>‹#›</a:t>
            </a:fld>
            <a:endParaRPr lang="en-US" dirty="0"/>
          </a:p>
        </p:txBody>
      </p:sp>
    </p:spTree>
    <p:extLst>
      <p:ext uri="{BB962C8B-B14F-4D97-AF65-F5344CB8AC3E}">
        <p14:creationId xmlns:p14="http://schemas.microsoft.com/office/powerpoint/2010/main" val="222263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96C0-481A-4747-9BC4-C25CAA5FCB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FD7AAB-8CFC-4B18-B2DD-89E5E815A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4EA85D-6667-4D13-A2CC-40EFF7A41CD0}"/>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5" name="Footer Placeholder 4">
            <a:extLst>
              <a:ext uri="{FF2B5EF4-FFF2-40B4-BE49-F238E27FC236}">
                <a16:creationId xmlns:a16="http://schemas.microsoft.com/office/drawing/2014/main" id="{7AFC1CC9-BF93-46AE-AB15-978B65F3E9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451319-D330-4C92-B84D-950AF46FFCD1}"/>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110282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6108-16A6-4474-B846-6F2636199B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15616-F3AE-4C19-87FF-B9E3136E913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B0CBED-B80F-4DD6-A6C0-CE1C7B90D23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1BB868-8AE4-4007-93D4-6C2654DC03A1}"/>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6" name="Footer Placeholder 5">
            <a:extLst>
              <a:ext uri="{FF2B5EF4-FFF2-40B4-BE49-F238E27FC236}">
                <a16:creationId xmlns:a16="http://schemas.microsoft.com/office/drawing/2014/main" id="{8E34EDA3-EE18-443D-BA6A-8877CBBC651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32AE71-4BD0-424E-81A3-D218ADFDF2BC}"/>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363075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4426-F2A7-4289-BCEC-0B20A813ED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A34F59-5F55-46A0-8095-44559FCB9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5D0D14-AED0-41CE-97F2-76CEC19069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3298A8-34F6-49B7-82ED-77671C503D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0D4DE87-C485-4DB6-ACD1-589BFACC19F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527E9C-D999-408A-8ACE-DC4B815E9AB2}"/>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8" name="Footer Placeholder 7">
            <a:extLst>
              <a:ext uri="{FF2B5EF4-FFF2-40B4-BE49-F238E27FC236}">
                <a16:creationId xmlns:a16="http://schemas.microsoft.com/office/drawing/2014/main" id="{9C27C53E-A2B3-4178-B103-D6344832314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61C239E-F129-4DA5-8331-464B0FF0B1B7}"/>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2506930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F3F5-349C-4777-85BC-D3FD85BF0A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232992-B04E-453A-8F8A-996459FC3603}"/>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4" name="Footer Placeholder 3">
            <a:extLst>
              <a:ext uri="{FF2B5EF4-FFF2-40B4-BE49-F238E27FC236}">
                <a16:creationId xmlns:a16="http://schemas.microsoft.com/office/drawing/2014/main" id="{9A00948C-4C8A-4AC2-AF02-1EC6DC57D17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A71E96A-9A48-4B97-8A8F-AA93CBD5937D}"/>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2419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1991-118D-4F2A-8DF2-F21C7012E6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A21C3-BEFB-481C-89F7-739EE9E364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1BBAA1-499E-4024-8339-F4F9F67344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4541F7-DECF-4C9A-A349-CE555DABC927}"/>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6" name="Footer Placeholder 5">
            <a:extLst>
              <a:ext uri="{FF2B5EF4-FFF2-40B4-BE49-F238E27FC236}">
                <a16:creationId xmlns:a16="http://schemas.microsoft.com/office/drawing/2014/main" id="{5FC8A26F-5A28-4B48-BEBE-8A6EB9250FD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36B0E69-F3BE-4FED-8379-55D95E9C4539}"/>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3059184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0402-9C56-43CF-BDB8-BE208799C5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99CAAD-9484-4EBE-BBA3-D83F867279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B2D68F5-6632-47D9-8344-DA1499D6A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FF22AE-FEA8-4C49-B266-D21EA383A836}"/>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6" name="Footer Placeholder 5">
            <a:extLst>
              <a:ext uri="{FF2B5EF4-FFF2-40B4-BE49-F238E27FC236}">
                <a16:creationId xmlns:a16="http://schemas.microsoft.com/office/drawing/2014/main" id="{89D0CD7B-2141-4140-BC64-93970C95DE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645C61-362A-4284-AD46-9182A62C5B97}"/>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2441348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B0A0-4DBC-4030-934B-AF8787D611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5BA8EA-26D6-46E1-A962-C6B9F01AD4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E1183-AAEB-42DA-8D20-7A97AF5FA84A}"/>
              </a:ext>
            </a:extLst>
          </p:cNvPr>
          <p:cNvSpPr>
            <a:spLocks noGrp="1"/>
          </p:cNvSpPr>
          <p:nvPr>
            <p:ph type="dt" sz="half" idx="10"/>
          </p:nvPr>
        </p:nvSpPr>
        <p:spPr/>
        <p:txBody>
          <a:bodyPr/>
          <a:lstStyle/>
          <a:p>
            <a:fld id="{475D2DFD-CD4D-4F48-9C09-85A49A7BF6F0}" type="datetimeFigureOut">
              <a:rPr lang="en-US" smtClean="0"/>
              <a:t>6/30/2021</a:t>
            </a:fld>
            <a:endParaRPr lang="en-US" dirty="0"/>
          </a:p>
        </p:txBody>
      </p:sp>
      <p:sp>
        <p:nvSpPr>
          <p:cNvPr id="5" name="Footer Placeholder 4">
            <a:extLst>
              <a:ext uri="{FF2B5EF4-FFF2-40B4-BE49-F238E27FC236}">
                <a16:creationId xmlns:a16="http://schemas.microsoft.com/office/drawing/2014/main" id="{60E9A80D-B0CD-4EBF-BACA-7B5EDB436D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1095F7-7E47-44F9-AF44-8D422769ADED}"/>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531084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FCFC9-4B74-4769-8A11-2308CF449D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EB5897-A486-4476-A18C-F37B49DC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A24EF-F7F5-4BBD-9531-B33ACB9DBD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D2DFD-CD4D-4F48-9C09-85A49A7BF6F0}" type="datetimeFigureOut">
              <a:rPr lang="en-US" smtClean="0"/>
              <a:t>6/30/2021</a:t>
            </a:fld>
            <a:endParaRPr lang="en-US" dirty="0"/>
          </a:p>
        </p:txBody>
      </p:sp>
      <p:sp>
        <p:nvSpPr>
          <p:cNvPr id="5" name="Footer Placeholder 4">
            <a:extLst>
              <a:ext uri="{FF2B5EF4-FFF2-40B4-BE49-F238E27FC236}">
                <a16:creationId xmlns:a16="http://schemas.microsoft.com/office/drawing/2014/main" id="{58D4240F-BBE0-487D-A026-3C8D584198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F63C1B7-D38D-4609-ABBF-CCB40B6F9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1AFD90-7945-41DF-A87F-19A631BDE18B}" type="slidenum">
              <a:rPr lang="en-US" smtClean="0"/>
              <a:t>‹#›</a:t>
            </a:fld>
            <a:endParaRPr lang="en-US" dirty="0"/>
          </a:p>
        </p:txBody>
      </p:sp>
    </p:spTree>
    <p:extLst>
      <p:ext uri="{BB962C8B-B14F-4D97-AF65-F5344CB8AC3E}">
        <p14:creationId xmlns:p14="http://schemas.microsoft.com/office/powerpoint/2010/main" val="1267828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37ED2-6036-47C9-ABB2-28177543C913}" type="datetimeFigureOut">
              <a:rPr lang="en-US" smtClean="0"/>
              <a:t>6/30/2021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CCECBD-5C5A-4FDC-9BEA-8159546FB316}" type="slidenum">
              <a:rPr lang="en-US" smtClean="0"/>
              <a:t>‹#›</a:t>
            </a:fld>
            <a:endParaRPr lang="en-US" dirty="0"/>
          </a:p>
        </p:txBody>
      </p:sp>
    </p:spTree>
    <p:extLst>
      <p:ext uri="{BB962C8B-B14F-4D97-AF65-F5344CB8AC3E}">
        <p14:creationId xmlns:p14="http://schemas.microsoft.com/office/powerpoint/2010/main" val="1381817932"/>
      </p:ext>
    </p:extLst>
  </p:cSld>
  <p:clrMap bg1="lt1" tx1="dk1" bg2="lt2" tx2="dk2" accent1="accent1" accent2="accent2" accent3="accent3" accent4="accent4" accent5="accent5" accent6="accent6" hlink="hlink" folHlink="folHlink"/>
  <p:sldLayoutIdLst>
    <p:sldLayoutId id="2147483671" r:id="rId1"/>
    <p:sldLayoutId id="2147483682" r:id="rId2"/>
    <p:sldLayoutId id="2147483686" r:id="rId3"/>
    <p:sldLayoutId id="2147483691" r:id="rId4"/>
    <p:sldLayoutId id="2147483687"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www.thegatewaydigital.com/" TargetMode="Externa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ov.tuev-nord.de/POV/TestLocation/GetAllTestLocation?id=&amp;services=&amp;vehicles=&amp;trafficLight=&amp;chartType=0&amp;limit=20&amp;offset=0&amp;search=&amp;sort=ModifiedDate&amp;order=desc&amp;selectedIds"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emf"/><Relationship Id="rId2" Type="http://schemas.openxmlformats.org/officeDocument/2006/relationships/notesSlide" Target="../notesSlides/notesSlide6.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hyperlink" Target="https://js.devexpress.com/Demos/WidgetsGallery/Demo/FileManager/Overview/Angular/Light/" TargetMode="External"/><Relationship Id="rId3" Type="http://schemas.openxmlformats.org/officeDocument/2006/relationships/hyperlink" Target="https://www.ag-grid.com/" TargetMode="External"/><Relationship Id="rId7" Type="http://schemas.openxmlformats.org/officeDocument/2006/relationships/hyperlink" Target="https://js.devexpress.com/Demos/WidgetsGallery/Demo/DataGrid/Overview/Angular/Light/" TargetMode="External"/><Relationship Id="rId2" Type="http://schemas.openxmlformats.org/officeDocument/2006/relationships/slideLayout" Target="../slideLayouts/slideLayout15.xml"/><Relationship Id="rId1" Type="http://schemas.openxmlformats.org/officeDocument/2006/relationships/themeOverride" Target="../theme/themeOverride1.xml"/><Relationship Id="rId6" Type="http://schemas.openxmlformats.org/officeDocument/2006/relationships/hyperlink" Target="https://demos.devexpress.com/aspxgridviewdemos/Rows/GridLines.aspx" TargetMode="External"/><Relationship Id="rId5" Type="http://schemas.openxmlformats.org/officeDocument/2006/relationships/hyperlink" Target="https://demos.devexpress.com/aspxgridviewdemos/DataBinding/Live.aspx" TargetMode="External"/><Relationship Id="rId4" Type="http://schemas.openxmlformats.org/officeDocument/2006/relationships/hyperlink" Target="https://demos.devexpress.com/aspxgridviewdemos/Filtering/FilterRow.asp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0.xml"/><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ov.tuev-nord.de/POV/TestLocation/GetAllTestLocation?id=&amp;services=&amp;vehicles=&amp;trafficLight=&amp;chartType=0&amp;limit=20&amp;offset=0&amp;search=&amp;sort=ModifiedDate&amp;order=desc&amp;selectedIds" TargetMode="Externa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5313"/>
          <a:stretch/>
        </p:blipFill>
        <p:spPr>
          <a:xfrm>
            <a:off x="0" y="-25400"/>
            <a:ext cx="12192000" cy="6883400"/>
          </a:xfrm>
          <a:prstGeom prst="rect">
            <a:avLst/>
          </a:prstGeom>
        </p:spPr>
      </p:pic>
      <p:sp>
        <p:nvSpPr>
          <p:cNvPr id="5" name="Rectangle 4"/>
          <p:cNvSpPr/>
          <p:nvPr/>
        </p:nvSpPr>
        <p:spPr>
          <a:xfrm>
            <a:off x="0" y="0"/>
            <a:ext cx="12192000" cy="6858000"/>
          </a:xfrm>
          <a:prstGeom prst="rect">
            <a:avLst/>
          </a:prstGeom>
          <a:gradFill flip="none" rotWithShape="1">
            <a:gsLst>
              <a:gs pos="0">
                <a:srgbClr val="03045E"/>
              </a:gs>
              <a:gs pos="100000">
                <a:srgbClr val="00518E">
                  <a:alpha val="78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962" y="-294932"/>
            <a:ext cx="4862306" cy="1944923"/>
          </a:xfrm>
          <a:prstGeom prst="rect">
            <a:avLst/>
          </a:prstGeom>
        </p:spPr>
      </p:pic>
      <p:sp>
        <p:nvSpPr>
          <p:cNvPr id="14" name="Rectangle 13">
            <a:hlinkClick r:id="rId5"/>
          </p:cNvPr>
          <p:cNvSpPr/>
          <p:nvPr/>
        </p:nvSpPr>
        <p:spPr>
          <a:xfrm>
            <a:off x="512873" y="6220843"/>
            <a:ext cx="477613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latin typeface="Segoe UI" panose="020B0502040204020203" pitchFamily="34" charset="0"/>
                <a:ea typeface="Verdana" panose="020B0604030504040204" pitchFamily="34" charset="0"/>
                <a:cs typeface="Verdana" panose="020B0604030504040204" pitchFamily="34" charset="0"/>
              </a:rPr>
              <a:t>WWW.THEGATEWAYDIGITAL.</a:t>
            </a:r>
            <a:r>
              <a:rPr lang="en-US" sz="1200" spc="300" dirty="0">
                <a:solidFill>
                  <a:schemeClr val="bg1"/>
                </a:solidFill>
                <a:latin typeface="Segoe UI" panose="020B0502040204020203" pitchFamily="34" charset="0"/>
                <a:ea typeface="Verdana" panose="020B0604030504040204" pitchFamily="34" charset="0"/>
                <a:cs typeface="Verdana" panose="020B0604030504040204" pitchFamily="34" charset="0"/>
              </a:rPr>
              <a:t>COM</a:t>
            </a:r>
            <a:endParaRPr kumimoji="0" lang="en-US" sz="1200" b="0" i="0" u="none" strike="noStrike" kern="1200" cap="none" spc="300" normalizeH="0" baseline="0" noProof="0" dirty="0">
              <a:ln>
                <a:noFill/>
              </a:ln>
              <a:solidFill>
                <a:schemeClr val="bg1"/>
              </a:solidFill>
              <a:effectLst/>
              <a:uLnTx/>
              <a:uFillTx/>
              <a:latin typeface="Segoe UI" panose="020B0502040204020203"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399F9ED4-1A85-4BDF-9924-9893BEDB428F}"/>
              </a:ext>
            </a:extLst>
          </p:cNvPr>
          <p:cNvSpPr txBox="1"/>
          <p:nvPr/>
        </p:nvSpPr>
        <p:spPr>
          <a:xfrm>
            <a:off x="8403293" y="6251621"/>
            <a:ext cx="3433482"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bg1"/>
                </a:solidFill>
                <a:effectLst/>
                <a:uLnTx/>
                <a:uFillTx/>
                <a:latin typeface="Calibri" panose="020F0502020204030204"/>
                <a:ea typeface="+mn-ea"/>
                <a:cs typeface="+mn-cs"/>
              </a:rPr>
              <a:t>Note: Client logo image  is an integral part with sole client ownership.</a:t>
            </a:r>
          </a:p>
        </p:txBody>
      </p:sp>
      <p:sp>
        <p:nvSpPr>
          <p:cNvPr id="20" name="TextBox 19"/>
          <p:cNvSpPr txBox="1"/>
          <p:nvPr/>
        </p:nvSpPr>
        <p:spPr>
          <a:xfrm>
            <a:off x="9601390" y="5906852"/>
            <a:ext cx="2208490"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Light" panose="020F0302020204030204"/>
                <a:ea typeface="+mn-ea"/>
                <a:cs typeface="Arial" panose="020B0604020202020204" pitchFamily="34" charset="0"/>
              </a:rPr>
              <a:t>A Division of </a:t>
            </a:r>
            <a:r>
              <a:rPr kumimoji="0" lang="en-US" sz="1400" b="1" i="0" u="none" strike="noStrike" kern="1200" cap="none" spc="0" normalizeH="0" baseline="0" noProof="0" dirty="0">
                <a:ln>
                  <a:noFill/>
                </a:ln>
                <a:solidFill>
                  <a:schemeClr val="bg1"/>
                </a:solidFill>
                <a:effectLst/>
                <a:uLnTx/>
                <a:uFillTx/>
                <a:latin typeface="Calibri Light" panose="020F0302020204030204"/>
                <a:ea typeface="+mn-ea"/>
                <a:cs typeface="Arial" panose="020B0604020202020204" pitchFamily="34" charset="0"/>
              </a:rPr>
              <a:t>Gateway Group</a:t>
            </a:r>
            <a:endParaRPr kumimoji="0" lang="en-US" sz="1400" b="0" i="0" u="none" strike="noStrike" kern="1200" cap="none" spc="0" normalizeH="0" baseline="0" noProof="0" dirty="0">
              <a:ln>
                <a:noFill/>
              </a:ln>
              <a:solidFill>
                <a:schemeClr val="bg1"/>
              </a:solidFill>
              <a:effectLst/>
              <a:uLnTx/>
              <a:uFillTx/>
              <a:latin typeface="Calibri Light" panose="020F0302020204030204"/>
              <a:ea typeface="+mn-ea"/>
              <a:cs typeface="Arial" panose="020B0604020202020204" pitchFamily="34" charset="0"/>
            </a:endParaRPr>
          </a:p>
        </p:txBody>
      </p:sp>
      <p:sp>
        <p:nvSpPr>
          <p:cNvPr id="21" name="Rectangle 20"/>
          <p:cNvSpPr/>
          <p:nvPr/>
        </p:nvSpPr>
        <p:spPr>
          <a:xfrm>
            <a:off x="513340" y="2141856"/>
            <a:ext cx="2387600" cy="2387600"/>
          </a:xfrm>
          <a:prstGeom prst="rect">
            <a:avLst/>
          </a:prstGeom>
          <a:solidFill>
            <a:srgbClr val="90E0EF">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914858" y="2700948"/>
            <a:ext cx="5368777" cy="1179810"/>
          </a:xfrm>
          <a:prstGeom prst="rect">
            <a:avLst/>
          </a:prstGeom>
        </p:spPr>
        <p:txBody>
          <a:bodyPr wrap="none">
            <a:spAutoFit/>
          </a:bodyPr>
          <a:lstStyle/>
          <a:p>
            <a:pPr marL="0" marR="0" lvl="1">
              <a:spcBef>
                <a:spcPts val="0"/>
              </a:spcBef>
              <a:spcAft>
                <a:spcPts val="800"/>
              </a:spcAft>
              <a:tabLst>
                <a:tab pos="914400" algn="l"/>
              </a:tabLst>
            </a:pPr>
            <a:r>
              <a:rPr lang="en-US" sz="3200" b="1" dirty="0">
                <a:solidFill>
                  <a:schemeClr val="bg1"/>
                </a:solidFill>
                <a:latin typeface="Montserrat" panose="00000500000000000000" pitchFamily="50" charset="0"/>
                <a:ea typeface="Times New Roman" panose="02020603050405020304" pitchFamily="18" charset="0"/>
                <a:cs typeface="Times New Roman" panose="02020603050405020304" pitchFamily="18" charset="0"/>
              </a:rPr>
              <a:t>Solution Architecture</a:t>
            </a:r>
          </a:p>
          <a:p>
            <a:pPr marL="0" marR="0" lvl="1">
              <a:spcBef>
                <a:spcPts val="0"/>
              </a:spcBef>
              <a:spcAft>
                <a:spcPts val="800"/>
              </a:spcAft>
              <a:tabLst>
                <a:tab pos="914400" algn="l"/>
              </a:tabLst>
            </a:pPr>
            <a:r>
              <a:rPr lang="en-US" sz="3200" b="1" dirty="0">
                <a:solidFill>
                  <a:schemeClr val="bg1"/>
                </a:solidFill>
                <a:latin typeface="Montserrat" panose="00000500000000000000" pitchFamily="50" charset="0"/>
                <a:ea typeface="Times New Roman" panose="02020603050405020304" pitchFamily="18" charset="0"/>
                <a:cs typeface="Times New Roman" panose="02020603050405020304" pitchFamily="18" charset="0"/>
              </a:rPr>
              <a:t>REVAMP</a:t>
            </a:r>
          </a:p>
        </p:txBody>
      </p:sp>
      <p:sp>
        <p:nvSpPr>
          <p:cNvPr id="3" name="Rectangle 2"/>
          <p:cNvSpPr/>
          <p:nvPr/>
        </p:nvSpPr>
        <p:spPr>
          <a:xfrm>
            <a:off x="975620" y="4456304"/>
            <a:ext cx="1463040" cy="73152"/>
          </a:xfrm>
          <a:prstGeom prst="rect">
            <a:avLst/>
          </a:prstGeom>
          <a:solidFill>
            <a:srgbClr val="FBA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p:nvPr/>
        </p:nvCxnSpPr>
        <p:spPr>
          <a:xfrm>
            <a:off x="4695344" y="290371"/>
            <a:ext cx="0" cy="7743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27048" y="1153829"/>
            <a:ext cx="3130985" cy="200055"/>
          </a:xfrm>
          <a:prstGeom prst="rect">
            <a:avLst/>
          </a:prstGeom>
          <a:noFill/>
        </p:spPr>
        <p:txBody>
          <a:bodyPr wrap="none" rtlCol="0" anchor="b">
            <a:spAutoFit/>
          </a:bodyPr>
          <a:lstStyle>
            <a:defPPr>
              <a:defRPr lang="en-US"/>
            </a:defPPr>
            <a:lvl1pPr algn="ctr">
              <a:defRPr sz="4800" spc="600">
                <a:gradFill flip="none" rotWithShape="1">
                  <a:gsLst>
                    <a:gs pos="0">
                      <a:srgbClr val="0FA7CB"/>
                    </a:gs>
                    <a:gs pos="100000">
                      <a:srgbClr val="C761C1"/>
                    </a:gs>
                  </a:gsLst>
                  <a:lin ang="0" scaled="1"/>
                  <a:tileRect/>
                </a:gradFill>
                <a:latin typeface="Gotham Ultra" panose="02000603040000020004" pitchFamily="2" charset="0"/>
              </a:defRPr>
            </a:lvl1pPr>
          </a:lstStyle>
          <a:p>
            <a:r>
              <a:rPr lang="en-US" sz="700" b="1" spc="150" dirty="0">
                <a:solidFill>
                  <a:schemeClr val="bg1"/>
                </a:solidFill>
                <a:latin typeface="Segoe UI" panose="020B0502040204020203" pitchFamily="34" charset="0"/>
              </a:rPr>
              <a:t>CONSULTING | DIGITAL SOLUTIONS | IT SERVICES</a:t>
            </a:r>
          </a:p>
        </p:txBody>
      </p:sp>
      <p:sp>
        <p:nvSpPr>
          <p:cNvPr id="16" name="TextBox 15"/>
          <p:cNvSpPr txBox="1"/>
          <p:nvPr/>
        </p:nvSpPr>
        <p:spPr>
          <a:xfrm>
            <a:off x="1028708" y="982860"/>
            <a:ext cx="2927665" cy="200055"/>
          </a:xfrm>
          <a:prstGeom prst="rect">
            <a:avLst/>
          </a:prstGeom>
          <a:noFill/>
        </p:spPr>
        <p:txBody>
          <a:bodyPr wrap="square" rtlCol="0" anchor="b">
            <a:spAutoFit/>
          </a:bodyPr>
          <a:lstStyle>
            <a:defPPr>
              <a:defRPr lang="en-US"/>
            </a:defPPr>
            <a:lvl1pPr algn="ctr">
              <a:defRPr sz="4800" spc="600">
                <a:gradFill flip="none" rotWithShape="1">
                  <a:gsLst>
                    <a:gs pos="0">
                      <a:srgbClr val="0FA7CB"/>
                    </a:gs>
                    <a:gs pos="100000">
                      <a:srgbClr val="C761C1"/>
                    </a:gs>
                  </a:gsLst>
                  <a:lin ang="0" scaled="1"/>
                  <a:tileRect/>
                </a:gradFill>
                <a:latin typeface="Gotham Ultra" panose="02000603040000020004" pitchFamily="2" charset="0"/>
              </a:defRPr>
            </a:lvl1pPr>
          </a:lstStyle>
          <a:p>
            <a:r>
              <a:rPr lang="en-US" sz="700" b="1" spc="150" dirty="0">
                <a:solidFill>
                  <a:schemeClr val="bg1"/>
                </a:solidFill>
                <a:latin typeface="Segoe UI" panose="020B0502040204020203" pitchFamily="34" charset="0"/>
              </a:rPr>
              <a:t>A Digital Engineering Company</a:t>
            </a:r>
          </a:p>
        </p:txBody>
      </p:sp>
      <p:pic>
        <p:nvPicPr>
          <p:cNvPr id="4" name="Picture 3"/>
          <p:cNvPicPr>
            <a:picLocks noChangeAspect="1"/>
          </p:cNvPicPr>
          <p:nvPr/>
        </p:nvPicPr>
        <p:blipFill>
          <a:blip r:embed="rId6"/>
          <a:stretch>
            <a:fillRect/>
          </a:stretch>
        </p:blipFill>
        <p:spPr>
          <a:xfrm>
            <a:off x="4862306" y="290371"/>
            <a:ext cx="2133600" cy="1123950"/>
          </a:xfrm>
          <a:prstGeom prst="rect">
            <a:avLst/>
          </a:prstGeom>
        </p:spPr>
      </p:pic>
    </p:spTree>
    <p:extLst>
      <p:ext uri="{BB962C8B-B14F-4D97-AF65-F5344CB8AC3E}">
        <p14:creationId xmlns:p14="http://schemas.microsoft.com/office/powerpoint/2010/main" val="21193041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smtClean="0"/>
              <a:t>Security </a:t>
            </a:r>
            <a:endParaRPr lang="en-US" dirty="0"/>
          </a:p>
        </p:txBody>
      </p:sp>
      <p:sp>
        <p:nvSpPr>
          <p:cNvPr id="3" name="Rectangle 2"/>
          <p:cNvSpPr/>
          <p:nvPr/>
        </p:nvSpPr>
        <p:spPr>
          <a:xfrm>
            <a:off x="400593" y="1109489"/>
            <a:ext cx="11617236" cy="685059"/>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Data Access: Back-end WCF Service data access through browser and WCF End directly access without any authentication 	</a:t>
            </a:r>
          </a:p>
        </p:txBody>
      </p:sp>
      <p:sp>
        <p:nvSpPr>
          <p:cNvPr id="4" name="Rectangle 3"/>
          <p:cNvSpPr/>
          <p:nvPr/>
        </p:nvSpPr>
        <p:spPr>
          <a:xfrm>
            <a:off x="400593" y="1452018"/>
            <a:ext cx="11469190" cy="981423"/>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URL: </a:t>
            </a:r>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https://pov.tuev-nord.de/POV/TestLocation/GetAllTestLocation?id=&amp;services=&amp;vehicles=&amp;trafficLight=&amp;chartType=0&amp;limit=20&amp;offset=0&amp;search=&amp;sort=ModifiedDate&amp;order=desc&amp;selectedIds</a:t>
            </a:r>
            <a:r>
              <a:rPr lang="en-US" dirty="0">
                <a:latin typeface="Calibri" panose="020F0502020204030204" pitchFamily="34" charset="0"/>
                <a:ea typeface="Calibri" panose="020F0502020204030204" pitchFamily="34" charset="0"/>
                <a:cs typeface="Times New Roman" panose="02020603050405020304" pitchFamily="18" charset="0"/>
              </a:rPr>
              <a:t>=</a:t>
            </a:r>
          </a:p>
        </p:txBody>
      </p:sp>
      <p:pic>
        <p:nvPicPr>
          <p:cNvPr id="5" name="Picture 4"/>
          <p:cNvPicPr>
            <a:picLocks noChangeAspect="1"/>
          </p:cNvPicPr>
          <p:nvPr/>
        </p:nvPicPr>
        <p:blipFill>
          <a:blip r:embed="rId3"/>
          <a:stretch>
            <a:fillRect/>
          </a:stretch>
        </p:blipFill>
        <p:spPr>
          <a:xfrm>
            <a:off x="741680" y="2433441"/>
            <a:ext cx="6979920" cy="3758419"/>
          </a:xfrm>
          <a:prstGeom prst="rect">
            <a:avLst/>
          </a:prstGeom>
        </p:spPr>
      </p:pic>
    </p:spTree>
    <p:extLst>
      <p:ext uri="{BB962C8B-B14F-4D97-AF65-F5344CB8AC3E}">
        <p14:creationId xmlns:p14="http://schemas.microsoft.com/office/powerpoint/2010/main" val="898076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5G Connected Mobility for Automotive, Rail and UAVs | Infovista">
            <a:extLst>
              <a:ext uri="{FF2B5EF4-FFF2-40B4-BE49-F238E27FC236}">
                <a16:creationId xmlns:a16="http://schemas.microsoft.com/office/drawing/2014/main" id="{18A7A21B-5E57-456F-A875-01FBB0ACF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338"/>
            <a:ext cx="12192000" cy="6029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11B3175-F039-4959-BB3D-DFEFC86C9551}"/>
              </a:ext>
            </a:extLst>
          </p:cNvPr>
          <p:cNvSpPr/>
          <p:nvPr/>
        </p:nvSpPr>
        <p:spPr>
          <a:xfrm>
            <a:off x="0" y="412958"/>
            <a:ext cx="12192000" cy="603070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841AE052-86E0-4DD4-B31C-03CA336A410B}"/>
              </a:ext>
            </a:extLst>
          </p:cNvPr>
          <p:cNvGrpSpPr/>
          <p:nvPr/>
        </p:nvGrpSpPr>
        <p:grpSpPr>
          <a:xfrm>
            <a:off x="0" y="5658776"/>
            <a:ext cx="1000125" cy="800100"/>
            <a:chOff x="0" y="6057900"/>
            <a:chExt cx="1000125" cy="800100"/>
          </a:xfrm>
        </p:grpSpPr>
        <p:sp>
          <p:nvSpPr>
            <p:cNvPr id="43" name="Right Triangle 42">
              <a:extLst>
                <a:ext uri="{FF2B5EF4-FFF2-40B4-BE49-F238E27FC236}">
                  <a16:creationId xmlns:a16="http://schemas.microsoft.com/office/drawing/2014/main" id="{90CBD865-E23A-4DD1-9155-4C4E2AB122DD}"/>
                </a:ext>
              </a:extLst>
            </p:cNvPr>
            <p:cNvSpPr/>
            <p:nvPr/>
          </p:nvSpPr>
          <p:spPr>
            <a:xfrm>
              <a:off x="0" y="6057900"/>
              <a:ext cx="800100" cy="800100"/>
            </a:xfrm>
            <a:prstGeom prst="rtTriangle">
              <a:avLst/>
            </a:prstGeom>
            <a:solidFill>
              <a:srgbClr val="FBAA0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ight Triangle 43">
              <a:extLst>
                <a:ext uri="{FF2B5EF4-FFF2-40B4-BE49-F238E27FC236}">
                  <a16:creationId xmlns:a16="http://schemas.microsoft.com/office/drawing/2014/main" id="{BA004E74-526B-426C-915E-4DCDDDEFA370}"/>
                </a:ext>
              </a:extLst>
            </p:cNvPr>
            <p:cNvSpPr/>
            <p:nvPr/>
          </p:nvSpPr>
          <p:spPr>
            <a:xfrm>
              <a:off x="600075" y="6408945"/>
              <a:ext cx="400050" cy="447675"/>
            </a:xfrm>
            <a:prstGeom prst="rtTriangle">
              <a:avLst/>
            </a:prstGeom>
            <a:solidFill>
              <a:srgbClr val="03045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52AD8425-2AA0-4D7C-801B-B853D4575A91}"/>
              </a:ext>
            </a:extLst>
          </p:cNvPr>
          <p:cNvGrpSpPr/>
          <p:nvPr/>
        </p:nvGrpSpPr>
        <p:grpSpPr>
          <a:xfrm rot="10800000">
            <a:off x="11191875" y="398680"/>
            <a:ext cx="1000125" cy="800100"/>
            <a:chOff x="0" y="6057900"/>
            <a:chExt cx="1000125" cy="800100"/>
          </a:xfrm>
        </p:grpSpPr>
        <p:sp>
          <p:nvSpPr>
            <p:cNvPr id="46" name="Right Triangle 45">
              <a:extLst>
                <a:ext uri="{FF2B5EF4-FFF2-40B4-BE49-F238E27FC236}">
                  <a16:creationId xmlns:a16="http://schemas.microsoft.com/office/drawing/2014/main" id="{514C0BCD-02B6-4C06-8596-548704B0CB24}"/>
                </a:ext>
              </a:extLst>
            </p:cNvPr>
            <p:cNvSpPr/>
            <p:nvPr/>
          </p:nvSpPr>
          <p:spPr>
            <a:xfrm>
              <a:off x="0" y="6057900"/>
              <a:ext cx="800100" cy="800100"/>
            </a:xfrm>
            <a:prstGeom prst="rtTriangle">
              <a:avLst/>
            </a:prstGeom>
            <a:solidFill>
              <a:srgbClr val="00B4D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ight Triangle 46">
              <a:extLst>
                <a:ext uri="{FF2B5EF4-FFF2-40B4-BE49-F238E27FC236}">
                  <a16:creationId xmlns:a16="http://schemas.microsoft.com/office/drawing/2014/main" id="{605F7136-ACF9-48F9-8A1A-B97E59660789}"/>
                </a:ext>
              </a:extLst>
            </p:cNvPr>
            <p:cNvSpPr/>
            <p:nvPr/>
          </p:nvSpPr>
          <p:spPr>
            <a:xfrm>
              <a:off x="600075" y="6410324"/>
              <a:ext cx="400050" cy="447675"/>
            </a:xfrm>
            <a:prstGeom prst="rtTriangle">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8" name="TextBox 57">
            <a:extLst>
              <a:ext uri="{FF2B5EF4-FFF2-40B4-BE49-F238E27FC236}">
                <a16:creationId xmlns:a16="http://schemas.microsoft.com/office/drawing/2014/main" id="{34AE8C59-9180-45D6-BF2C-32ADED0B25A5}"/>
              </a:ext>
            </a:extLst>
          </p:cNvPr>
          <p:cNvSpPr txBox="1"/>
          <p:nvPr/>
        </p:nvSpPr>
        <p:spPr>
          <a:xfrm>
            <a:off x="3265715" y="2623091"/>
            <a:ext cx="5138170" cy="656590"/>
          </a:xfrm>
          <a:prstGeom prst="rect">
            <a:avLst/>
          </a:prstGeom>
          <a:noFill/>
        </p:spPr>
        <p:txBody>
          <a:bodyPr wrap="square" rtlCol="0">
            <a:spAutoFit/>
          </a:bodyPr>
          <a:lstStyle/>
          <a:p>
            <a:pPr algn="ctr">
              <a:lnSpc>
                <a:spcPts val="4400"/>
              </a:lnSpc>
            </a:pPr>
            <a:r>
              <a:rPr lang="en-US" sz="2800" spc="600" dirty="0">
                <a:cs typeface="Arial" panose="020B0604020202020204" pitchFamily="34" charset="0"/>
              </a:rPr>
              <a:t>Proposed Architecture</a:t>
            </a:r>
          </a:p>
        </p:txBody>
      </p:sp>
      <p:cxnSp>
        <p:nvCxnSpPr>
          <p:cNvPr id="59" name="Straight Connector 58">
            <a:extLst>
              <a:ext uri="{FF2B5EF4-FFF2-40B4-BE49-F238E27FC236}">
                <a16:creationId xmlns:a16="http://schemas.microsoft.com/office/drawing/2014/main" id="{B21D9524-5535-483B-953B-F86FDA32DB37}"/>
              </a:ext>
            </a:extLst>
          </p:cNvPr>
          <p:cNvCxnSpPr/>
          <p:nvPr/>
        </p:nvCxnSpPr>
        <p:spPr>
          <a:xfrm>
            <a:off x="8403884" y="3000564"/>
            <a:ext cx="181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9DAA35-F70D-4E11-8BAB-4D93CB82475C}"/>
              </a:ext>
            </a:extLst>
          </p:cNvPr>
          <p:cNvCxnSpPr/>
          <p:nvPr/>
        </p:nvCxnSpPr>
        <p:spPr>
          <a:xfrm>
            <a:off x="1453244" y="3000564"/>
            <a:ext cx="181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59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58750" y="289919"/>
            <a:ext cx="6795693" cy="424732"/>
          </a:xfrm>
        </p:spPr>
        <p:txBody>
          <a:bodyPr/>
          <a:lstStyle/>
          <a:p>
            <a:r>
              <a:rPr lang="en-IN" dirty="0" smtClean="0"/>
              <a:t>Option2: Tools </a:t>
            </a:r>
            <a:r>
              <a:rPr lang="en-IN" dirty="0"/>
              <a:t>&amp; Framework</a:t>
            </a:r>
            <a:endParaRPr lang="en-US" dirty="0"/>
          </a:p>
        </p:txBody>
      </p:sp>
      <p:grpSp>
        <p:nvGrpSpPr>
          <p:cNvPr id="4" name="Group 3">
            <a:extLst>
              <a:ext uri="{FF2B5EF4-FFF2-40B4-BE49-F238E27FC236}">
                <a16:creationId xmlns:a16="http://schemas.microsoft.com/office/drawing/2014/main" id="{290007FF-22E9-43F0-B567-69CD4B3E937D}"/>
              </a:ext>
            </a:extLst>
          </p:cNvPr>
          <p:cNvGrpSpPr/>
          <p:nvPr/>
        </p:nvGrpSpPr>
        <p:grpSpPr>
          <a:xfrm>
            <a:off x="1731314" y="1101739"/>
            <a:ext cx="5346700" cy="5472077"/>
            <a:chOff x="2266950" y="581505"/>
            <a:chExt cx="5346700" cy="5472077"/>
          </a:xfrm>
        </p:grpSpPr>
        <p:pic>
          <p:nvPicPr>
            <p:cNvPr id="5" name="Picture 4">
              <a:extLst>
                <a:ext uri="{FF2B5EF4-FFF2-40B4-BE49-F238E27FC236}">
                  <a16:creationId xmlns:a16="http://schemas.microsoft.com/office/drawing/2014/main" id="{DF6936E9-9C3D-42BD-BA6B-1A6B1A6C88DB}"/>
                </a:ext>
              </a:extLst>
            </p:cNvPr>
            <p:cNvPicPr>
              <a:picLocks noChangeAspect="1"/>
            </p:cNvPicPr>
            <p:nvPr/>
          </p:nvPicPr>
          <p:blipFill>
            <a:blip r:embed="rId3"/>
            <a:stretch>
              <a:fillRect/>
            </a:stretch>
          </p:blipFill>
          <p:spPr>
            <a:xfrm>
              <a:off x="3770142" y="2641159"/>
              <a:ext cx="704762" cy="685714"/>
            </a:xfrm>
            <a:prstGeom prst="rect">
              <a:avLst/>
            </a:prstGeom>
          </p:spPr>
        </p:pic>
        <p:sp>
          <p:nvSpPr>
            <p:cNvPr id="6" name="Rectangle 5">
              <a:extLst>
                <a:ext uri="{FF2B5EF4-FFF2-40B4-BE49-F238E27FC236}">
                  <a16:creationId xmlns:a16="http://schemas.microsoft.com/office/drawing/2014/main" id="{47C103C7-DCE2-4FFF-ACB1-A42EEC898B3B}"/>
                </a:ext>
              </a:extLst>
            </p:cNvPr>
            <p:cNvSpPr/>
            <p:nvPr/>
          </p:nvSpPr>
          <p:spPr>
            <a:xfrm>
              <a:off x="2787185" y="581505"/>
              <a:ext cx="482646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7" name="Rectangle 6">
              <a:extLst>
                <a:ext uri="{FF2B5EF4-FFF2-40B4-BE49-F238E27FC236}">
                  <a16:creationId xmlns:a16="http://schemas.microsoft.com/office/drawing/2014/main" id="{84F0485E-8EAC-4781-A1F9-35A34DB3EAC6}"/>
                </a:ext>
              </a:extLst>
            </p:cNvPr>
            <p:cNvSpPr/>
            <p:nvPr/>
          </p:nvSpPr>
          <p:spPr>
            <a:xfrm>
              <a:off x="2273300" y="581505"/>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FRONT END</a:t>
              </a:r>
            </a:p>
          </p:txBody>
        </p:sp>
        <p:sp>
          <p:nvSpPr>
            <p:cNvPr id="8" name="Rectangle 7">
              <a:extLst>
                <a:ext uri="{FF2B5EF4-FFF2-40B4-BE49-F238E27FC236}">
                  <a16:creationId xmlns:a16="http://schemas.microsoft.com/office/drawing/2014/main" id="{988FB6EA-D2EC-4014-A232-0DEBC2B353E8}"/>
                </a:ext>
              </a:extLst>
            </p:cNvPr>
            <p:cNvSpPr/>
            <p:nvPr/>
          </p:nvSpPr>
          <p:spPr>
            <a:xfrm>
              <a:off x="2787185" y="2436213"/>
              <a:ext cx="482646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9" name="Rectangle 8">
              <a:extLst>
                <a:ext uri="{FF2B5EF4-FFF2-40B4-BE49-F238E27FC236}">
                  <a16:creationId xmlns:a16="http://schemas.microsoft.com/office/drawing/2014/main" id="{76764FFE-DE1B-42FE-936B-B6F1A8C3CAAC}"/>
                </a:ext>
              </a:extLst>
            </p:cNvPr>
            <p:cNvSpPr/>
            <p:nvPr/>
          </p:nvSpPr>
          <p:spPr>
            <a:xfrm>
              <a:off x="2273300" y="2436213"/>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BACK</a:t>
              </a:r>
              <a:r>
                <a:rPr lang="en-US" u="sng" dirty="0"/>
                <a:t> </a:t>
              </a:r>
              <a:r>
                <a:rPr lang="en-US" dirty="0" smtClean="0"/>
                <a:t>END</a:t>
              </a:r>
              <a:endParaRPr lang="en-US" dirty="0"/>
            </a:p>
          </p:txBody>
        </p:sp>
        <p:sp>
          <p:nvSpPr>
            <p:cNvPr id="10" name="Rectangle 9">
              <a:extLst>
                <a:ext uri="{FF2B5EF4-FFF2-40B4-BE49-F238E27FC236}">
                  <a16:creationId xmlns:a16="http://schemas.microsoft.com/office/drawing/2014/main" id="{6B4234BA-FA48-494D-8F74-17C42D45716F}"/>
                </a:ext>
              </a:extLst>
            </p:cNvPr>
            <p:cNvSpPr/>
            <p:nvPr/>
          </p:nvSpPr>
          <p:spPr>
            <a:xfrm>
              <a:off x="2780836" y="4288127"/>
              <a:ext cx="1952374"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11" name="Rectangle 10">
              <a:extLst>
                <a:ext uri="{FF2B5EF4-FFF2-40B4-BE49-F238E27FC236}">
                  <a16:creationId xmlns:a16="http://schemas.microsoft.com/office/drawing/2014/main" id="{13E7261A-E297-4C9C-AD8E-0FADBF287DCF}"/>
                </a:ext>
              </a:extLst>
            </p:cNvPr>
            <p:cNvSpPr/>
            <p:nvPr/>
          </p:nvSpPr>
          <p:spPr>
            <a:xfrm>
              <a:off x="2266950" y="4288127"/>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DATABASE</a:t>
              </a:r>
              <a:endParaRPr lang="en-US" dirty="0"/>
            </a:p>
          </p:txBody>
        </p:sp>
        <p:sp>
          <p:nvSpPr>
            <p:cNvPr id="12" name="Rectangle 11">
              <a:extLst>
                <a:ext uri="{FF2B5EF4-FFF2-40B4-BE49-F238E27FC236}">
                  <a16:creationId xmlns:a16="http://schemas.microsoft.com/office/drawing/2014/main" id="{7A4B288D-9833-4E36-8B8C-EA38A36C9F1E}"/>
                </a:ext>
              </a:extLst>
            </p:cNvPr>
            <p:cNvSpPr/>
            <p:nvPr/>
          </p:nvSpPr>
          <p:spPr>
            <a:xfrm>
              <a:off x="3546879" y="3428413"/>
              <a:ext cx="1009650" cy="211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ln w="0"/>
                  <a:solidFill>
                    <a:schemeClr val="tx1"/>
                  </a:solidFill>
                  <a:effectLst>
                    <a:outerShdw blurRad="38100" dist="19050" dir="2700000" algn="tl" rotWithShape="0">
                      <a:schemeClr val="dk1">
                        <a:alpha val="40000"/>
                      </a:schemeClr>
                    </a:outerShdw>
                  </a:effectLst>
                </a:rPr>
                <a:t>Azure</a:t>
              </a:r>
              <a:r>
                <a:rPr lang="en-US" sz="900" u="sng" dirty="0">
                  <a:ln w="0"/>
                  <a:solidFill>
                    <a:schemeClr val="tx1"/>
                  </a:solidFill>
                  <a:effectLst>
                    <a:outerShdw blurRad="38100" dist="19050" dir="2700000" algn="tl" rotWithShape="0">
                      <a:schemeClr val="dk1">
                        <a:alpha val="40000"/>
                      </a:schemeClr>
                    </a:outerShdw>
                  </a:effectLst>
                </a:rPr>
                <a:t> </a:t>
              </a:r>
              <a:r>
                <a:rPr lang="en-US" sz="1200" u="sng" dirty="0">
                  <a:ln w="0"/>
                  <a:solidFill>
                    <a:schemeClr val="tx1"/>
                  </a:solidFill>
                  <a:effectLst>
                    <a:outerShdw blurRad="38100" dist="19050" dir="2700000" algn="tl" rotWithShape="0">
                      <a:schemeClr val="dk1">
                        <a:alpha val="40000"/>
                      </a:schemeClr>
                    </a:outerShdw>
                  </a:effectLst>
                </a:rPr>
                <a:t>AD</a:t>
              </a:r>
            </a:p>
          </p:txBody>
        </p:sp>
        <p:pic>
          <p:nvPicPr>
            <p:cNvPr id="13" name="Picture 12">
              <a:extLst>
                <a:ext uri="{FF2B5EF4-FFF2-40B4-BE49-F238E27FC236}">
                  <a16:creationId xmlns:a16="http://schemas.microsoft.com/office/drawing/2014/main" id="{799D8CDA-B64B-424C-86BA-D3D242B4230C}"/>
                </a:ext>
              </a:extLst>
            </p:cNvPr>
            <p:cNvPicPr>
              <a:picLocks noChangeAspect="1"/>
            </p:cNvPicPr>
            <p:nvPr/>
          </p:nvPicPr>
          <p:blipFill>
            <a:blip r:embed="rId4"/>
            <a:stretch>
              <a:fillRect/>
            </a:stretch>
          </p:blipFill>
          <p:spPr>
            <a:xfrm>
              <a:off x="2932305" y="4472588"/>
              <a:ext cx="1509545" cy="1396531"/>
            </a:xfrm>
            <a:prstGeom prst="rect">
              <a:avLst/>
            </a:prstGeom>
          </p:spPr>
        </p:pic>
      </p:grpSp>
      <p:pic>
        <p:nvPicPr>
          <p:cNvPr id="14" name="Picture 13" descr="File:.NET Core Logo.svg - Wikimedia Commons"/>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406896" y="3106997"/>
            <a:ext cx="663606" cy="732703"/>
          </a:xfrm>
          <a:prstGeom prst="rect">
            <a:avLst/>
          </a:prstGeom>
        </p:spPr>
      </p:pic>
      <p:sp>
        <p:nvSpPr>
          <p:cNvPr id="15" name="Rectangle 14"/>
          <p:cNvSpPr/>
          <p:nvPr/>
        </p:nvSpPr>
        <p:spPr>
          <a:xfrm>
            <a:off x="2521048" y="3980315"/>
            <a:ext cx="388248" cy="276999"/>
          </a:xfrm>
          <a:prstGeom prst="rect">
            <a:avLst/>
          </a:prstGeom>
        </p:spPr>
        <p:txBody>
          <a:bodyPr wrap="none">
            <a:spAutoFit/>
          </a:bodyPr>
          <a:lstStyle/>
          <a:p>
            <a:pPr algn="ctr"/>
            <a:r>
              <a:rPr lang="en-US" sz="1200" u="sng" dirty="0">
                <a:ln w="0"/>
                <a:effectLst>
                  <a:outerShdw blurRad="38100" dist="19050" dir="2700000" algn="tl" rotWithShape="0">
                    <a:schemeClr val="dk1">
                      <a:alpha val="40000"/>
                    </a:schemeClr>
                  </a:outerShdw>
                </a:effectLst>
              </a:rPr>
              <a:t>API</a:t>
            </a:r>
          </a:p>
        </p:txBody>
      </p:sp>
      <p:pic>
        <p:nvPicPr>
          <p:cNvPr id="16" name="Picture 15">
            <a:extLst>
              <a:ext uri="{FF2B5EF4-FFF2-40B4-BE49-F238E27FC236}">
                <a16:creationId xmlns:a16="http://schemas.microsoft.com/office/drawing/2014/main" id="{EDA8A447-F90D-440A-8D84-15A0D71A4ABE}"/>
              </a:ext>
            </a:extLst>
          </p:cNvPr>
          <p:cNvPicPr>
            <a:picLocks noChangeAspect="1"/>
          </p:cNvPicPr>
          <p:nvPr/>
        </p:nvPicPr>
        <p:blipFill>
          <a:blip r:embed="rId6"/>
          <a:stretch>
            <a:fillRect/>
          </a:stretch>
        </p:blipFill>
        <p:spPr>
          <a:xfrm>
            <a:off x="4081894" y="1497931"/>
            <a:ext cx="1050955" cy="882615"/>
          </a:xfrm>
          <a:prstGeom prst="rect">
            <a:avLst/>
          </a:prstGeom>
        </p:spPr>
      </p:pic>
      <p:pic>
        <p:nvPicPr>
          <p:cNvPr id="17" name="Picture 12">
            <a:extLst>
              <a:ext uri="{FF2B5EF4-FFF2-40B4-BE49-F238E27FC236}">
                <a16:creationId xmlns:a16="http://schemas.microsoft.com/office/drawing/2014/main" id="{8652922E-B27E-4DD0-BDF3-021B3B7461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724" y="1486338"/>
            <a:ext cx="1738429" cy="8942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Demystifying ASP.NET Core Blazor — Core Concepts and Its future | by Sri  Gunnala | Level Up Cod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855" y="1319605"/>
            <a:ext cx="1315364" cy="122767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836512" y="2474009"/>
            <a:ext cx="354585" cy="276999"/>
          </a:xfrm>
          <a:prstGeom prst="rect">
            <a:avLst/>
          </a:prstGeom>
        </p:spPr>
        <p:txBody>
          <a:bodyPr wrap="none">
            <a:spAutoFit/>
          </a:bodyPr>
          <a:lstStyle/>
          <a:p>
            <a:pPr algn="ctr"/>
            <a:r>
              <a:rPr lang="en-US" sz="1200" u="sng" dirty="0" smtClean="0">
                <a:ln w="0"/>
                <a:effectLst>
                  <a:outerShdw blurRad="38100" dist="19050" dir="2700000" algn="tl" rotWithShape="0">
                    <a:schemeClr val="dk1">
                      <a:alpha val="40000"/>
                    </a:schemeClr>
                  </a:outerShdw>
                </a:effectLst>
              </a:rPr>
              <a:t>Or</a:t>
            </a:r>
            <a:endParaRPr lang="en-US" sz="1200" u="sng" dirty="0">
              <a:ln w="0"/>
              <a:effectLst>
                <a:outerShdw blurRad="38100" dist="19050" dir="2700000" algn="tl" rotWithShape="0">
                  <a:schemeClr val="dk1">
                    <a:alpha val="40000"/>
                  </a:schemeClr>
                </a:outerShdw>
              </a:effectLst>
            </a:endParaRPr>
          </a:p>
        </p:txBody>
      </p:sp>
      <p:pic>
        <p:nvPicPr>
          <p:cNvPr id="20" name="Picture 19">
            <a:extLst>
              <a:ext uri="{FF2B5EF4-FFF2-40B4-BE49-F238E27FC236}">
                <a16:creationId xmlns:a16="http://schemas.microsoft.com/office/drawing/2014/main" id="{F8654646-FF25-4638-A867-1DE8F07D3F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95061" y="3313123"/>
            <a:ext cx="847260" cy="847260"/>
          </a:xfrm>
          <a:prstGeom prst="rect">
            <a:avLst/>
          </a:prstGeom>
        </p:spPr>
      </p:pic>
      <p:pic>
        <p:nvPicPr>
          <p:cNvPr id="21" name="Picture 8" descr="Adding a File Upload Field to Your Swagger UI With Swashbuckle – Alex Dunn"/>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241894" y="5078976"/>
            <a:ext cx="1402793" cy="54978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7423374" y="1101739"/>
            <a:ext cx="2508069" cy="42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Code</a:t>
            </a:r>
            <a:r>
              <a:rPr lang="en-IN" b="1" dirty="0" smtClean="0">
                <a:latin typeface="Segoe UI" panose="020B0502040204020203" pitchFamily="34" charset="0"/>
                <a:cs typeface="Segoe UI" panose="020B0502040204020203" pitchFamily="34" charset="0"/>
              </a:rPr>
              <a:t> </a:t>
            </a:r>
            <a:r>
              <a:rPr lang="en-IN" dirty="0"/>
              <a:t>Analysis</a:t>
            </a:r>
          </a:p>
        </p:txBody>
      </p:sp>
      <p:sp>
        <p:nvSpPr>
          <p:cNvPr id="23" name="Rectangle 22"/>
          <p:cNvSpPr/>
          <p:nvPr/>
        </p:nvSpPr>
        <p:spPr>
          <a:xfrm>
            <a:off x="7423374" y="1634246"/>
            <a:ext cx="2508069" cy="2589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998FA3B6-AD45-4B3C-92DB-E4AF3217428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01117" y="3056167"/>
            <a:ext cx="1174690" cy="887122"/>
          </a:xfrm>
          <a:prstGeom prst="rect">
            <a:avLst/>
          </a:prstGeom>
        </p:spPr>
      </p:pic>
      <p:pic>
        <p:nvPicPr>
          <p:cNvPr id="25" name="Picture 24" descr="A picture containing object&#10;&#10;Description automatically generated">
            <a:extLst>
              <a:ext uri="{FF2B5EF4-FFF2-40B4-BE49-F238E27FC236}">
                <a16:creationId xmlns:a16="http://schemas.microsoft.com/office/drawing/2014/main" id="{6291E4FC-84BA-4A93-9013-0424BFF3BA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5160" y="4879913"/>
            <a:ext cx="746488" cy="746488"/>
          </a:xfrm>
          <a:prstGeom prst="rect">
            <a:avLst/>
          </a:prstGeom>
        </p:spPr>
      </p:pic>
      <p:pic>
        <p:nvPicPr>
          <p:cNvPr id="26" name="Picture 25" descr="A close up of a sign&#10;&#10;Description automatically generated">
            <a:extLst>
              <a:ext uri="{FF2B5EF4-FFF2-40B4-BE49-F238E27FC236}">
                <a16:creationId xmlns:a16="http://schemas.microsoft.com/office/drawing/2014/main" id="{A4CF980F-A185-4A56-9278-3C75AD37E4F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74263" y="4859857"/>
            <a:ext cx="746488" cy="746488"/>
          </a:xfrm>
          <a:prstGeom prst="rect">
            <a:avLst/>
          </a:prstGeom>
        </p:spPr>
      </p:pic>
      <p:pic>
        <p:nvPicPr>
          <p:cNvPr id="27" name="Picture 26" descr="A close up of a sign&#10;&#10;Description automatically generated">
            <a:extLst>
              <a:ext uri="{FF2B5EF4-FFF2-40B4-BE49-F238E27FC236}">
                <a16:creationId xmlns:a16="http://schemas.microsoft.com/office/drawing/2014/main" id="{293C233A-5D6B-4AA3-BAF4-557F98601BE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44523" y="5749571"/>
            <a:ext cx="746488" cy="746488"/>
          </a:xfrm>
          <a:prstGeom prst="rect">
            <a:avLst/>
          </a:prstGeom>
        </p:spPr>
      </p:pic>
      <p:pic>
        <p:nvPicPr>
          <p:cNvPr id="28" name="Picture 2" descr="Code Quality and Code Security | SonarQube"/>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7609423" y="1756895"/>
            <a:ext cx="1592706" cy="5753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azurecomcdn.azureedge.net/cvt-1b1c848e40e38ea26ccc4eca063ab5ca9580dfb351d3c80bba1de6e9c3761bce/images/shared/services/devops/test-plans-icon-80.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74263" y="5742925"/>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17"/>
          <a:stretch>
            <a:fillRect/>
          </a:stretch>
        </p:blipFill>
        <p:spPr>
          <a:xfrm>
            <a:off x="7575719" y="2547278"/>
            <a:ext cx="1284096" cy="863047"/>
          </a:xfrm>
          <a:prstGeom prst="rect">
            <a:avLst/>
          </a:prstGeom>
        </p:spPr>
      </p:pic>
      <p:pic>
        <p:nvPicPr>
          <p:cNvPr id="31" name="Picture 30" descr="A close up of a sign&#10;&#10;Description automatically generated">
            <a:extLst>
              <a:ext uri="{FF2B5EF4-FFF2-40B4-BE49-F238E27FC236}">
                <a16:creationId xmlns:a16="http://schemas.microsoft.com/office/drawing/2014/main" id="{AE1BEB77-307A-4864-BB77-62B8D00985B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92839" y="3150469"/>
            <a:ext cx="953083" cy="786845"/>
          </a:xfrm>
          <a:prstGeom prst="rect">
            <a:avLst/>
          </a:prstGeom>
        </p:spPr>
      </p:pic>
      <p:sp>
        <p:nvSpPr>
          <p:cNvPr id="32" name="Rectangle 31"/>
          <p:cNvSpPr/>
          <p:nvPr/>
        </p:nvSpPr>
        <p:spPr>
          <a:xfrm>
            <a:off x="5148724" y="4021884"/>
            <a:ext cx="988027" cy="276999"/>
          </a:xfrm>
          <a:prstGeom prst="rect">
            <a:avLst/>
          </a:prstGeom>
        </p:spPr>
        <p:txBody>
          <a:bodyPr wrap="none">
            <a:spAutoFit/>
          </a:bodyPr>
          <a:lstStyle/>
          <a:p>
            <a:pPr algn="ctr"/>
            <a:r>
              <a:rPr lang="en-US" sz="1200" u="sng" dirty="0" smtClean="0">
                <a:ln w="0"/>
                <a:effectLst>
                  <a:outerShdw blurRad="38100" dist="19050" dir="2700000" algn="tl" rotWithShape="0">
                    <a:schemeClr val="dk1">
                      <a:alpha val="40000"/>
                    </a:schemeClr>
                  </a:outerShdw>
                </a:effectLst>
              </a:rPr>
              <a:t>Blob Storage</a:t>
            </a:r>
            <a:endParaRPr lang="en-US" sz="1200" u="sng" dirty="0">
              <a:ln w="0"/>
              <a:effectLst>
                <a:outerShdw blurRad="38100" dist="19050" dir="2700000" algn="tl" rotWithShape="0">
                  <a:schemeClr val="dk1">
                    <a:alpha val="40000"/>
                  </a:schemeClr>
                </a:outerShdw>
              </a:effectLst>
            </a:endParaRPr>
          </a:p>
        </p:txBody>
      </p:sp>
      <p:sp>
        <p:nvSpPr>
          <p:cNvPr id="33" name="Rectangle 32"/>
          <p:cNvSpPr/>
          <p:nvPr/>
        </p:nvSpPr>
        <p:spPr>
          <a:xfrm>
            <a:off x="6066680" y="4032392"/>
            <a:ext cx="1153777" cy="461665"/>
          </a:xfrm>
          <a:prstGeom prst="rect">
            <a:avLst/>
          </a:prstGeom>
        </p:spPr>
        <p:txBody>
          <a:bodyPr wrap="none">
            <a:spAutoFit/>
          </a:bodyPr>
          <a:lstStyle/>
          <a:p>
            <a:pPr algn="ctr"/>
            <a:r>
              <a:rPr lang="en-IN" sz="1200" u="sng" dirty="0" smtClean="0">
                <a:ln w="0"/>
                <a:effectLst>
                  <a:outerShdw blurRad="38100" dist="19050" dir="2700000" algn="tl" rotWithShape="0">
                    <a:schemeClr val="dk1">
                      <a:alpha val="40000"/>
                    </a:schemeClr>
                  </a:outerShdw>
                </a:effectLst>
              </a:rPr>
              <a:t>Azure Key Vault</a:t>
            </a:r>
            <a:endParaRPr lang="en-IN" sz="1200" u="sng" dirty="0">
              <a:ln w="0"/>
              <a:effectLst>
                <a:outerShdw blurRad="38100" dist="19050" dir="2700000" algn="tl" rotWithShape="0">
                  <a:schemeClr val="dk1">
                    <a:alpha val="40000"/>
                  </a:schemeClr>
                </a:outerShdw>
              </a:effectLst>
            </a:endParaRPr>
          </a:p>
          <a:p>
            <a:pPr algn="ctr"/>
            <a:endParaRPr lang="en-US" sz="1200" u="sng" dirty="0">
              <a:ln w="0"/>
              <a:effectLst>
                <a:outerShdw blurRad="38100" dist="19050" dir="2700000" algn="tl" rotWithShape="0">
                  <a:schemeClr val="dk1">
                    <a:alpha val="40000"/>
                  </a:schemeClr>
                </a:outerShdw>
              </a:effectLst>
            </a:endParaRPr>
          </a:p>
        </p:txBody>
      </p:sp>
      <p:pic>
        <p:nvPicPr>
          <p:cNvPr id="34" name="Picture 33"/>
          <p:cNvPicPr>
            <a:picLocks noChangeAspect="1"/>
          </p:cNvPicPr>
          <p:nvPr/>
        </p:nvPicPr>
        <p:blipFill rotWithShape="1">
          <a:blip r:embed="rId19">
            <a:extLst>
              <a:ext uri="{28A0092B-C50C-407E-A947-70E740481C1C}">
                <a14:useLocalDpi xmlns:a14="http://schemas.microsoft.com/office/drawing/2010/main" val="0"/>
              </a:ext>
            </a:extLst>
          </a:blip>
          <a:srcRect t="27892" b="30770"/>
          <a:stretch/>
        </p:blipFill>
        <p:spPr>
          <a:xfrm>
            <a:off x="7526119" y="3494077"/>
            <a:ext cx="1495916" cy="618390"/>
          </a:xfrm>
          <a:prstGeom prst="rect">
            <a:avLst/>
          </a:prstGeom>
        </p:spPr>
      </p:pic>
      <p:sp>
        <p:nvSpPr>
          <p:cNvPr id="35" name="Rectangle 34"/>
          <p:cNvSpPr/>
          <p:nvPr/>
        </p:nvSpPr>
        <p:spPr>
          <a:xfrm>
            <a:off x="8982986" y="3480107"/>
            <a:ext cx="782587" cy="646331"/>
          </a:xfrm>
          <a:prstGeom prst="rect">
            <a:avLst/>
          </a:prstGeom>
        </p:spPr>
        <p:txBody>
          <a:bodyPr wrap="none">
            <a:spAutoFit/>
          </a:bodyPr>
          <a:lstStyle/>
          <a:p>
            <a:pPr algn="ctr"/>
            <a:r>
              <a:rPr lang="en-IN" b="1" dirty="0">
                <a:solidFill>
                  <a:schemeClr val="bg2"/>
                </a:solidFill>
                <a:latin typeface="Segoe UI" panose="020B0502040204020203" pitchFamily="34" charset="0"/>
                <a:cs typeface="Segoe UI" panose="020B0502040204020203" pitchFamily="34" charset="0"/>
              </a:rPr>
              <a:t>Code</a:t>
            </a:r>
          </a:p>
          <a:p>
            <a:pPr algn="ctr"/>
            <a:r>
              <a:rPr lang="en-IN" b="1" dirty="0">
                <a:solidFill>
                  <a:schemeClr val="bg2"/>
                </a:solidFill>
                <a:latin typeface="Segoe UI" panose="020B0502040204020203" pitchFamily="34" charset="0"/>
                <a:cs typeface="Segoe UI" panose="020B0502040204020203" pitchFamily="34" charset="0"/>
              </a:rPr>
              <a:t>Smell</a:t>
            </a:r>
          </a:p>
        </p:txBody>
      </p:sp>
      <p:sp>
        <p:nvSpPr>
          <p:cNvPr id="36" name="Rectangle 35">
            <a:extLst>
              <a:ext uri="{FF2B5EF4-FFF2-40B4-BE49-F238E27FC236}">
                <a16:creationId xmlns:a16="http://schemas.microsoft.com/office/drawing/2014/main" id="{13E7261A-E297-4C9C-AD8E-0FADBF287DCF}"/>
              </a:ext>
            </a:extLst>
          </p:cNvPr>
          <p:cNvSpPr/>
          <p:nvPr/>
        </p:nvSpPr>
        <p:spPr>
          <a:xfrm>
            <a:off x="4366303" y="4825308"/>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API TESTING</a:t>
            </a:r>
            <a:endParaRPr lang="en-US" dirty="0"/>
          </a:p>
        </p:txBody>
      </p:sp>
      <p:sp>
        <p:nvSpPr>
          <p:cNvPr id="37" name="Rectangle 36">
            <a:extLst>
              <a:ext uri="{FF2B5EF4-FFF2-40B4-BE49-F238E27FC236}">
                <a16:creationId xmlns:a16="http://schemas.microsoft.com/office/drawing/2014/main" id="{6B4234BA-FA48-494D-8F74-17C42D45716F}"/>
              </a:ext>
            </a:extLst>
          </p:cNvPr>
          <p:cNvSpPr/>
          <p:nvPr/>
        </p:nvSpPr>
        <p:spPr>
          <a:xfrm>
            <a:off x="4902299" y="4825308"/>
            <a:ext cx="217571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pic>
        <p:nvPicPr>
          <p:cNvPr id="38" name="Picture 37"/>
          <p:cNvPicPr>
            <a:picLocks noChangeAspect="1"/>
          </p:cNvPicPr>
          <p:nvPr/>
        </p:nvPicPr>
        <p:blipFill>
          <a:blip r:embed="rId20"/>
          <a:stretch>
            <a:fillRect/>
          </a:stretch>
        </p:blipFill>
        <p:spPr>
          <a:xfrm>
            <a:off x="5223022" y="5748370"/>
            <a:ext cx="1421665" cy="710833"/>
          </a:xfrm>
          <a:prstGeom prst="rect">
            <a:avLst/>
          </a:prstGeom>
        </p:spPr>
      </p:pic>
      <p:sp>
        <p:nvSpPr>
          <p:cNvPr id="39" name="Rectangle 38"/>
          <p:cNvSpPr/>
          <p:nvPr/>
        </p:nvSpPr>
        <p:spPr>
          <a:xfrm>
            <a:off x="7423374" y="4296233"/>
            <a:ext cx="2508069" cy="42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Microsoft Azure</a:t>
            </a:r>
            <a:endParaRPr lang="en-IN" dirty="0"/>
          </a:p>
        </p:txBody>
      </p:sp>
      <p:sp>
        <p:nvSpPr>
          <p:cNvPr id="40" name="Rectangle 39"/>
          <p:cNvSpPr/>
          <p:nvPr/>
        </p:nvSpPr>
        <p:spPr>
          <a:xfrm>
            <a:off x="7423374" y="4783884"/>
            <a:ext cx="2508069" cy="1806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430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2833" y="2038991"/>
            <a:ext cx="10126334" cy="2780017"/>
          </a:xfrm>
          <a:prstGeom prst="rect">
            <a:avLst/>
          </a:prstGeom>
        </p:spPr>
      </p:pic>
      <p:sp>
        <p:nvSpPr>
          <p:cNvPr id="4" name="Title 3"/>
          <p:cNvSpPr>
            <a:spLocks noGrp="1"/>
          </p:cNvSpPr>
          <p:nvPr>
            <p:ph type="title"/>
          </p:nvPr>
        </p:nvSpPr>
        <p:spPr>
          <a:xfrm>
            <a:off x="258750" y="289919"/>
            <a:ext cx="6795693" cy="424732"/>
          </a:xfrm>
        </p:spPr>
        <p:txBody>
          <a:bodyPr/>
          <a:lstStyle/>
          <a:p>
            <a:r>
              <a:rPr lang="en-US" dirty="0" smtClean="0"/>
              <a:t>Front-End / Back-End</a:t>
            </a:r>
            <a:endParaRPr lang="en-US" dirty="0"/>
          </a:p>
        </p:txBody>
      </p:sp>
    </p:spTree>
    <p:extLst>
      <p:ext uri="{BB962C8B-B14F-4D97-AF65-F5344CB8AC3E}">
        <p14:creationId xmlns:p14="http://schemas.microsoft.com/office/powerpoint/2010/main" val="6859969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2967B64-2CE1-4C05-97D1-7747D906A1FF}"/>
              </a:ext>
            </a:extLst>
          </p:cNvPr>
          <p:cNvGrpSpPr/>
          <p:nvPr/>
        </p:nvGrpSpPr>
        <p:grpSpPr>
          <a:xfrm>
            <a:off x="1273312" y="679280"/>
            <a:ext cx="970381" cy="5528621"/>
            <a:chOff x="553720" y="179673"/>
            <a:chExt cx="970381" cy="5456842"/>
          </a:xfrm>
          <a:solidFill>
            <a:schemeClr val="accent3">
              <a:lumMod val="75000"/>
            </a:schemeClr>
          </a:solidFill>
        </p:grpSpPr>
        <p:sp>
          <p:nvSpPr>
            <p:cNvPr id="4" name="Rectangle 3">
              <a:extLst>
                <a:ext uri="{FF2B5EF4-FFF2-40B4-BE49-F238E27FC236}">
                  <a16:creationId xmlns:a16="http://schemas.microsoft.com/office/drawing/2014/main" id="{CCA72C9F-3E14-4866-A1F5-C05B6A2F3186}"/>
                </a:ext>
              </a:extLst>
            </p:cNvPr>
            <p:cNvSpPr/>
            <p:nvPr/>
          </p:nvSpPr>
          <p:spPr>
            <a:xfrm>
              <a:off x="553720" y="179673"/>
              <a:ext cx="970381" cy="5456842"/>
            </a:xfrm>
            <a:prstGeom prst="rect">
              <a:avLst/>
            </a:prstGeom>
            <a:grp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r"/>
              <a:r>
                <a:rPr lang="en-US" dirty="0"/>
                <a:t>Cross Cutting .  </a:t>
              </a:r>
            </a:p>
          </p:txBody>
        </p:sp>
        <p:sp>
          <p:nvSpPr>
            <p:cNvPr id="5" name="Rectangle 4">
              <a:extLst>
                <a:ext uri="{FF2B5EF4-FFF2-40B4-BE49-F238E27FC236}">
                  <a16:creationId xmlns:a16="http://schemas.microsoft.com/office/drawing/2014/main" id="{2F13EDB7-3200-433D-B1A2-D524808E1A60}"/>
                </a:ext>
              </a:extLst>
            </p:cNvPr>
            <p:cNvSpPr/>
            <p:nvPr/>
          </p:nvSpPr>
          <p:spPr>
            <a:xfrm rot="16200000">
              <a:off x="699873" y="1722607"/>
              <a:ext cx="914400"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Constant</a:t>
              </a:r>
            </a:p>
          </p:txBody>
        </p:sp>
        <p:sp>
          <p:nvSpPr>
            <p:cNvPr id="6" name="Rectangle 5">
              <a:extLst>
                <a:ext uri="{FF2B5EF4-FFF2-40B4-BE49-F238E27FC236}">
                  <a16:creationId xmlns:a16="http://schemas.microsoft.com/office/drawing/2014/main" id="{00CF9631-2A8B-45C1-BE2B-6ECB8EE08B5D}"/>
                </a:ext>
              </a:extLst>
            </p:cNvPr>
            <p:cNvSpPr/>
            <p:nvPr/>
          </p:nvSpPr>
          <p:spPr>
            <a:xfrm rot="16200000">
              <a:off x="654477" y="601459"/>
              <a:ext cx="1022575"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Exception</a:t>
              </a:r>
            </a:p>
          </p:txBody>
        </p:sp>
        <p:sp>
          <p:nvSpPr>
            <p:cNvPr id="7" name="Rectangle 6">
              <a:extLst>
                <a:ext uri="{FF2B5EF4-FFF2-40B4-BE49-F238E27FC236}">
                  <a16:creationId xmlns:a16="http://schemas.microsoft.com/office/drawing/2014/main" id="{39E8C010-6BFF-449D-84A4-C9F2534B44F0}"/>
                </a:ext>
              </a:extLst>
            </p:cNvPr>
            <p:cNvSpPr/>
            <p:nvPr/>
          </p:nvSpPr>
          <p:spPr>
            <a:xfrm rot="16200000">
              <a:off x="701123" y="4923792"/>
              <a:ext cx="914400"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Helpers</a:t>
              </a:r>
            </a:p>
          </p:txBody>
        </p:sp>
        <p:sp>
          <p:nvSpPr>
            <p:cNvPr id="8" name="Rectangle 7">
              <a:extLst>
                <a:ext uri="{FF2B5EF4-FFF2-40B4-BE49-F238E27FC236}">
                  <a16:creationId xmlns:a16="http://schemas.microsoft.com/office/drawing/2014/main" id="{A35C257B-1E7D-46F1-A05F-1A3C88A32666}"/>
                </a:ext>
              </a:extLst>
            </p:cNvPr>
            <p:cNvSpPr/>
            <p:nvPr/>
          </p:nvSpPr>
          <p:spPr>
            <a:xfrm rot="16200000">
              <a:off x="699873" y="3854850"/>
              <a:ext cx="914400"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Security </a:t>
              </a:r>
              <a:endParaRPr lang="en-US" sz="1200" dirty="0"/>
            </a:p>
          </p:txBody>
        </p:sp>
        <p:sp>
          <p:nvSpPr>
            <p:cNvPr id="9" name="Rectangle 8">
              <a:extLst>
                <a:ext uri="{FF2B5EF4-FFF2-40B4-BE49-F238E27FC236}">
                  <a16:creationId xmlns:a16="http://schemas.microsoft.com/office/drawing/2014/main" id="{74481917-105F-4449-AD03-88F7DA51C37F}"/>
                </a:ext>
              </a:extLst>
            </p:cNvPr>
            <p:cNvSpPr/>
            <p:nvPr/>
          </p:nvSpPr>
          <p:spPr>
            <a:xfrm rot="16200000">
              <a:off x="699873" y="2789669"/>
              <a:ext cx="914400"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Logging</a:t>
              </a:r>
            </a:p>
          </p:txBody>
        </p:sp>
      </p:grpSp>
      <p:sp>
        <p:nvSpPr>
          <p:cNvPr id="10" name="Rectangle 9">
            <a:extLst>
              <a:ext uri="{FF2B5EF4-FFF2-40B4-BE49-F238E27FC236}">
                <a16:creationId xmlns:a16="http://schemas.microsoft.com/office/drawing/2014/main" id="{5C162A0B-364D-4595-A275-420AE078319C}"/>
              </a:ext>
            </a:extLst>
          </p:cNvPr>
          <p:cNvSpPr/>
          <p:nvPr/>
        </p:nvSpPr>
        <p:spPr>
          <a:xfrm>
            <a:off x="3048671" y="484687"/>
            <a:ext cx="4114800" cy="985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t>.NET Core Web </a:t>
            </a:r>
            <a:r>
              <a:rPr lang="en-US" sz="1200" dirty="0"/>
              <a:t>API </a:t>
            </a:r>
          </a:p>
        </p:txBody>
      </p:sp>
      <p:sp>
        <p:nvSpPr>
          <p:cNvPr id="11" name="Rectangle 10">
            <a:extLst>
              <a:ext uri="{FF2B5EF4-FFF2-40B4-BE49-F238E27FC236}">
                <a16:creationId xmlns:a16="http://schemas.microsoft.com/office/drawing/2014/main" id="{EBD189B4-330C-4C32-BB27-5DD79CD0E787}"/>
              </a:ext>
            </a:extLst>
          </p:cNvPr>
          <p:cNvSpPr/>
          <p:nvPr/>
        </p:nvSpPr>
        <p:spPr>
          <a:xfrm>
            <a:off x="4524934" y="861806"/>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Api Controller</a:t>
            </a:r>
          </a:p>
        </p:txBody>
      </p:sp>
      <p:sp>
        <p:nvSpPr>
          <p:cNvPr id="12" name="Rectangle 11">
            <a:extLst>
              <a:ext uri="{FF2B5EF4-FFF2-40B4-BE49-F238E27FC236}">
                <a16:creationId xmlns:a16="http://schemas.microsoft.com/office/drawing/2014/main" id="{5462D08E-338C-47FB-BD24-B0D00038DAB3}"/>
              </a:ext>
            </a:extLst>
          </p:cNvPr>
          <p:cNvSpPr/>
          <p:nvPr/>
        </p:nvSpPr>
        <p:spPr>
          <a:xfrm>
            <a:off x="4517810" y="1180339"/>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Constructor</a:t>
            </a:r>
          </a:p>
        </p:txBody>
      </p:sp>
      <p:sp>
        <p:nvSpPr>
          <p:cNvPr id="13" name="Rectangle 12">
            <a:extLst>
              <a:ext uri="{FF2B5EF4-FFF2-40B4-BE49-F238E27FC236}">
                <a16:creationId xmlns:a16="http://schemas.microsoft.com/office/drawing/2014/main" id="{9D88251E-61A0-47D0-9E91-1F3DB929EFA4}"/>
              </a:ext>
            </a:extLst>
          </p:cNvPr>
          <p:cNvSpPr/>
          <p:nvPr/>
        </p:nvSpPr>
        <p:spPr>
          <a:xfrm>
            <a:off x="3111184" y="844945"/>
            <a:ext cx="1152653" cy="2405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Authorization</a:t>
            </a:r>
          </a:p>
        </p:txBody>
      </p:sp>
      <p:cxnSp>
        <p:nvCxnSpPr>
          <p:cNvPr id="14" name="Straight Arrow Connector 13">
            <a:extLst>
              <a:ext uri="{FF2B5EF4-FFF2-40B4-BE49-F238E27FC236}">
                <a16:creationId xmlns:a16="http://schemas.microsoft.com/office/drawing/2014/main" id="{AF6DA5CB-EDC7-4C01-A6C4-8E1CC6E6BEA1}"/>
              </a:ext>
            </a:extLst>
          </p:cNvPr>
          <p:cNvCxnSpPr>
            <a:stCxn id="13" idx="3"/>
            <a:endCxn id="11" idx="1"/>
          </p:cNvCxnSpPr>
          <p:nvPr/>
        </p:nvCxnSpPr>
        <p:spPr>
          <a:xfrm>
            <a:off x="4263837" y="965214"/>
            <a:ext cx="261097" cy="10892"/>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A543B7D3-83FA-4131-8786-692AC32A72EF}"/>
              </a:ext>
            </a:extLst>
          </p:cNvPr>
          <p:cNvSpPr/>
          <p:nvPr/>
        </p:nvSpPr>
        <p:spPr>
          <a:xfrm>
            <a:off x="5935737" y="859282"/>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API Method 1</a:t>
            </a:r>
          </a:p>
        </p:txBody>
      </p:sp>
      <p:sp>
        <p:nvSpPr>
          <p:cNvPr id="16" name="Rectangle 15">
            <a:extLst>
              <a:ext uri="{FF2B5EF4-FFF2-40B4-BE49-F238E27FC236}">
                <a16:creationId xmlns:a16="http://schemas.microsoft.com/office/drawing/2014/main" id="{1B12C307-B23F-416C-97FA-9EDA968E3B71}"/>
              </a:ext>
            </a:extLst>
          </p:cNvPr>
          <p:cNvSpPr/>
          <p:nvPr/>
        </p:nvSpPr>
        <p:spPr>
          <a:xfrm>
            <a:off x="5932946" y="1121644"/>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API Method 1</a:t>
            </a:r>
          </a:p>
        </p:txBody>
      </p:sp>
      <p:cxnSp>
        <p:nvCxnSpPr>
          <p:cNvPr id="17" name="Straight Arrow Connector 16">
            <a:extLst>
              <a:ext uri="{FF2B5EF4-FFF2-40B4-BE49-F238E27FC236}">
                <a16:creationId xmlns:a16="http://schemas.microsoft.com/office/drawing/2014/main" id="{AAE917EB-EDDC-46F6-A1A6-A33060EDD484}"/>
              </a:ext>
            </a:extLst>
          </p:cNvPr>
          <p:cNvCxnSpPr>
            <a:stCxn id="11" idx="3"/>
            <a:endCxn id="15" idx="1"/>
          </p:cNvCxnSpPr>
          <p:nvPr/>
        </p:nvCxnSpPr>
        <p:spPr>
          <a:xfrm flipV="1">
            <a:off x="5713654" y="973582"/>
            <a:ext cx="222083" cy="2524"/>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40">
            <a:extLst>
              <a:ext uri="{FF2B5EF4-FFF2-40B4-BE49-F238E27FC236}">
                <a16:creationId xmlns:a16="http://schemas.microsoft.com/office/drawing/2014/main" id="{0D10D7AE-0BB0-4EC0-956E-124CAABADEFF}"/>
              </a:ext>
            </a:extLst>
          </p:cNvPr>
          <p:cNvCxnSpPr>
            <a:stCxn id="11" idx="3"/>
            <a:endCxn id="16" idx="1"/>
          </p:cNvCxnSpPr>
          <p:nvPr/>
        </p:nvCxnSpPr>
        <p:spPr>
          <a:xfrm>
            <a:off x="5713654" y="976106"/>
            <a:ext cx="219292" cy="259838"/>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grpSp>
        <p:nvGrpSpPr>
          <p:cNvPr id="19" name="Group 18">
            <a:extLst>
              <a:ext uri="{FF2B5EF4-FFF2-40B4-BE49-F238E27FC236}">
                <a16:creationId xmlns:a16="http://schemas.microsoft.com/office/drawing/2014/main" id="{048BEC76-B047-4064-8AF8-3A1CE3ED2078}"/>
              </a:ext>
            </a:extLst>
          </p:cNvPr>
          <p:cNvGrpSpPr/>
          <p:nvPr/>
        </p:nvGrpSpPr>
        <p:grpSpPr>
          <a:xfrm>
            <a:off x="3050263" y="2099683"/>
            <a:ext cx="4114800" cy="1143000"/>
            <a:chOff x="1524620" y="1682964"/>
            <a:chExt cx="4114800" cy="1143000"/>
          </a:xfrm>
        </p:grpSpPr>
        <p:sp>
          <p:nvSpPr>
            <p:cNvPr id="20" name="Rectangle 19">
              <a:extLst>
                <a:ext uri="{FF2B5EF4-FFF2-40B4-BE49-F238E27FC236}">
                  <a16:creationId xmlns:a16="http://schemas.microsoft.com/office/drawing/2014/main" id="{B163DFB9-298A-4CEB-8EA4-33AF19BEF213}"/>
                </a:ext>
              </a:extLst>
            </p:cNvPr>
            <p:cNvSpPr/>
            <p:nvPr/>
          </p:nvSpPr>
          <p:spPr>
            <a:xfrm>
              <a:off x="1524620" y="1682964"/>
              <a:ext cx="41148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smtClean="0"/>
                <a:t>Business </a:t>
              </a:r>
              <a:r>
                <a:rPr lang="en-US" sz="1200" dirty="0"/>
                <a:t>Logic</a:t>
              </a:r>
            </a:p>
          </p:txBody>
        </p:sp>
        <p:sp>
          <p:nvSpPr>
            <p:cNvPr id="21" name="Rectangle 20">
              <a:extLst>
                <a:ext uri="{FF2B5EF4-FFF2-40B4-BE49-F238E27FC236}">
                  <a16:creationId xmlns:a16="http://schemas.microsoft.com/office/drawing/2014/main" id="{3FBBED89-9F77-41FD-8A27-EF45401D2818}"/>
                </a:ext>
              </a:extLst>
            </p:cNvPr>
            <p:cNvSpPr/>
            <p:nvPr/>
          </p:nvSpPr>
          <p:spPr>
            <a:xfrm>
              <a:off x="2982831" y="1907000"/>
              <a:ext cx="1154854" cy="365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Business Manager</a:t>
              </a:r>
              <a:endParaRPr lang="en-US" sz="1200" dirty="0"/>
            </a:p>
          </p:txBody>
        </p:sp>
        <p:sp>
          <p:nvSpPr>
            <p:cNvPr id="22" name="Rectangle 21">
              <a:extLst>
                <a:ext uri="{FF2B5EF4-FFF2-40B4-BE49-F238E27FC236}">
                  <a16:creationId xmlns:a16="http://schemas.microsoft.com/office/drawing/2014/main" id="{C0D0AFC7-66E4-4C7B-8A01-B87B19631E44}"/>
                </a:ext>
              </a:extLst>
            </p:cNvPr>
            <p:cNvSpPr/>
            <p:nvPr/>
          </p:nvSpPr>
          <p:spPr>
            <a:xfrm>
              <a:off x="2992167" y="2469968"/>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Constructor</a:t>
              </a:r>
            </a:p>
          </p:txBody>
        </p:sp>
        <p:sp>
          <p:nvSpPr>
            <p:cNvPr id="23" name="Rectangle 22">
              <a:extLst>
                <a:ext uri="{FF2B5EF4-FFF2-40B4-BE49-F238E27FC236}">
                  <a16:creationId xmlns:a16="http://schemas.microsoft.com/office/drawing/2014/main" id="{1BE9F080-A6E1-44B4-93A3-463CA2E665C2}"/>
                </a:ext>
              </a:extLst>
            </p:cNvPr>
            <p:cNvSpPr/>
            <p:nvPr/>
          </p:nvSpPr>
          <p:spPr>
            <a:xfrm>
              <a:off x="1616198" y="1976673"/>
              <a:ext cx="1119815"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iBusiness</a:t>
              </a:r>
            </a:p>
          </p:txBody>
        </p:sp>
        <p:cxnSp>
          <p:nvCxnSpPr>
            <p:cNvPr id="24" name="Straight Arrow Connector 23">
              <a:extLst>
                <a:ext uri="{FF2B5EF4-FFF2-40B4-BE49-F238E27FC236}">
                  <a16:creationId xmlns:a16="http://schemas.microsoft.com/office/drawing/2014/main" id="{A67FCE45-8A55-4393-B6C7-288BFC535B30}"/>
                </a:ext>
              </a:extLst>
            </p:cNvPr>
            <p:cNvCxnSpPr>
              <a:cxnSpLocks/>
              <a:stCxn id="23" idx="3"/>
              <a:endCxn id="21" idx="1"/>
            </p:cNvCxnSpPr>
            <p:nvPr/>
          </p:nvCxnSpPr>
          <p:spPr>
            <a:xfrm flipV="1">
              <a:off x="2736013" y="2089950"/>
              <a:ext cx="246818" cy="102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93D95A5D-E795-4033-A1BB-2F980A570FFF}"/>
                </a:ext>
              </a:extLst>
            </p:cNvPr>
            <p:cNvSpPr/>
            <p:nvPr/>
          </p:nvSpPr>
          <p:spPr>
            <a:xfrm>
              <a:off x="4441252" y="1977816"/>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Business Method 1</a:t>
              </a:r>
            </a:p>
          </p:txBody>
        </p:sp>
        <p:sp>
          <p:nvSpPr>
            <p:cNvPr id="26" name="Rectangle 25">
              <a:extLst>
                <a:ext uri="{FF2B5EF4-FFF2-40B4-BE49-F238E27FC236}">
                  <a16:creationId xmlns:a16="http://schemas.microsoft.com/office/drawing/2014/main" id="{6D4923B8-7B08-45B0-9BDD-8129800745AD}"/>
                </a:ext>
              </a:extLst>
            </p:cNvPr>
            <p:cNvSpPr/>
            <p:nvPr/>
          </p:nvSpPr>
          <p:spPr>
            <a:xfrm>
              <a:off x="4438541" y="2248313"/>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Business Method 1</a:t>
              </a:r>
            </a:p>
          </p:txBody>
        </p:sp>
        <p:sp>
          <p:nvSpPr>
            <p:cNvPr id="27" name="Rectangle 26">
              <a:extLst>
                <a:ext uri="{FF2B5EF4-FFF2-40B4-BE49-F238E27FC236}">
                  <a16:creationId xmlns:a16="http://schemas.microsoft.com/office/drawing/2014/main" id="{00774627-8DC6-41A8-8CA2-E0A110A7A43B}"/>
                </a:ext>
              </a:extLst>
            </p:cNvPr>
            <p:cNvSpPr/>
            <p:nvPr/>
          </p:nvSpPr>
          <p:spPr>
            <a:xfrm>
              <a:off x="4438541" y="2517344"/>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Business Method 1</a:t>
              </a:r>
            </a:p>
          </p:txBody>
        </p:sp>
        <p:cxnSp>
          <p:nvCxnSpPr>
            <p:cNvPr id="28" name="Straight Arrow Connector 27">
              <a:extLst>
                <a:ext uri="{FF2B5EF4-FFF2-40B4-BE49-F238E27FC236}">
                  <a16:creationId xmlns:a16="http://schemas.microsoft.com/office/drawing/2014/main" id="{D094F32A-A4B2-4332-BB2C-2AE9BF0E3449}"/>
                </a:ext>
              </a:extLst>
            </p:cNvPr>
            <p:cNvCxnSpPr>
              <a:stCxn id="21" idx="3"/>
              <a:endCxn id="25" idx="1"/>
            </p:cNvCxnSpPr>
            <p:nvPr/>
          </p:nvCxnSpPr>
          <p:spPr>
            <a:xfrm>
              <a:off x="4137685" y="2089950"/>
              <a:ext cx="303567" cy="216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9" name="Connector: Elbow 57">
              <a:extLst>
                <a:ext uri="{FF2B5EF4-FFF2-40B4-BE49-F238E27FC236}">
                  <a16:creationId xmlns:a16="http://schemas.microsoft.com/office/drawing/2014/main" id="{349F39E4-64A0-4CDD-A269-C525C4C71BB8}"/>
                </a:ext>
              </a:extLst>
            </p:cNvPr>
            <p:cNvCxnSpPr>
              <a:stCxn id="21" idx="3"/>
              <a:endCxn id="26" idx="1"/>
            </p:cNvCxnSpPr>
            <p:nvPr/>
          </p:nvCxnSpPr>
          <p:spPr>
            <a:xfrm>
              <a:off x="4137685" y="2089950"/>
              <a:ext cx="300856" cy="272663"/>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30" name="Connector: Elbow 58">
              <a:extLst>
                <a:ext uri="{FF2B5EF4-FFF2-40B4-BE49-F238E27FC236}">
                  <a16:creationId xmlns:a16="http://schemas.microsoft.com/office/drawing/2014/main" id="{7E8D7190-8902-46B4-AAF0-84E87459BFB7}"/>
                </a:ext>
              </a:extLst>
            </p:cNvPr>
            <p:cNvCxnSpPr>
              <a:stCxn id="21" idx="3"/>
              <a:endCxn id="27" idx="1"/>
            </p:cNvCxnSpPr>
            <p:nvPr/>
          </p:nvCxnSpPr>
          <p:spPr>
            <a:xfrm>
              <a:off x="4137685" y="2089950"/>
              <a:ext cx="300856" cy="541694"/>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grpSp>
      <p:grpSp>
        <p:nvGrpSpPr>
          <p:cNvPr id="31" name="Group 30">
            <a:extLst>
              <a:ext uri="{FF2B5EF4-FFF2-40B4-BE49-F238E27FC236}">
                <a16:creationId xmlns:a16="http://schemas.microsoft.com/office/drawing/2014/main" id="{2E6B7004-840D-4440-B1F4-457B19E2A838}"/>
              </a:ext>
            </a:extLst>
          </p:cNvPr>
          <p:cNvGrpSpPr/>
          <p:nvPr/>
        </p:nvGrpSpPr>
        <p:grpSpPr>
          <a:xfrm>
            <a:off x="3048671" y="3482642"/>
            <a:ext cx="4114800" cy="1143000"/>
            <a:chOff x="1524620" y="1682964"/>
            <a:chExt cx="4114800" cy="1143000"/>
          </a:xfrm>
        </p:grpSpPr>
        <p:sp>
          <p:nvSpPr>
            <p:cNvPr id="32" name="Rectangle 31">
              <a:extLst>
                <a:ext uri="{FF2B5EF4-FFF2-40B4-BE49-F238E27FC236}">
                  <a16:creationId xmlns:a16="http://schemas.microsoft.com/office/drawing/2014/main" id="{B348147F-B580-45CC-A75E-754350255703}"/>
                </a:ext>
              </a:extLst>
            </p:cNvPr>
            <p:cNvSpPr/>
            <p:nvPr/>
          </p:nvSpPr>
          <p:spPr>
            <a:xfrm>
              <a:off x="1524620" y="1682964"/>
              <a:ext cx="4114800"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200" dirty="0"/>
                <a:t>Data Access</a:t>
              </a:r>
            </a:p>
          </p:txBody>
        </p:sp>
        <p:sp>
          <p:nvSpPr>
            <p:cNvPr id="33" name="Rectangle 32">
              <a:extLst>
                <a:ext uri="{FF2B5EF4-FFF2-40B4-BE49-F238E27FC236}">
                  <a16:creationId xmlns:a16="http://schemas.microsoft.com/office/drawing/2014/main" id="{57A16A46-786B-4D49-9D49-F4D575F799FF}"/>
                </a:ext>
              </a:extLst>
            </p:cNvPr>
            <p:cNvSpPr/>
            <p:nvPr/>
          </p:nvSpPr>
          <p:spPr>
            <a:xfrm>
              <a:off x="2982831" y="1976673"/>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Data</a:t>
              </a:r>
            </a:p>
          </p:txBody>
        </p:sp>
        <p:sp>
          <p:nvSpPr>
            <p:cNvPr id="34" name="Rectangle 33">
              <a:extLst>
                <a:ext uri="{FF2B5EF4-FFF2-40B4-BE49-F238E27FC236}">
                  <a16:creationId xmlns:a16="http://schemas.microsoft.com/office/drawing/2014/main" id="{7875C257-5363-47BF-B7D0-467D2FE00908}"/>
                </a:ext>
              </a:extLst>
            </p:cNvPr>
            <p:cNvSpPr/>
            <p:nvPr/>
          </p:nvSpPr>
          <p:spPr>
            <a:xfrm>
              <a:off x="2982831" y="2249031"/>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Constructor</a:t>
              </a:r>
            </a:p>
          </p:txBody>
        </p:sp>
        <p:sp>
          <p:nvSpPr>
            <p:cNvPr id="35" name="Rectangle 34">
              <a:extLst>
                <a:ext uri="{FF2B5EF4-FFF2-40B4-BE49-F238E27FC236}">
                  <a16:creationId xmlns:a16="http://schemas.microsoft.com/office/drawing/2014/main" id="{D0213927-56F1-4B0C-A369-350C8A74B4F0}"/>
                </a:ext>
              </a:extLst>
            </p:cNvPr>
            <p:cNvSpPr/>
            <p:nvPr/>
          </p:nvSpPr>
          <p:spPr>
            <a:xfrm>
              <a:off x="1616198" y="1976673"/>
              <a:ext cx="1119815"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iData</a:t>
              </a:r>
            </a:p>
          </p:txBody>
        </p:sp>
        <p:cxnSp>
          <p:nvCxnSpPr>
            <p:cNvPr id="36" name="Straight Arrow Connector 35">
              <a:extLst>
                <a:ext uri="{FF2B5EF4-FFF2-40B4-BE49-F238E27FC236}">
                  <a16:creationId xmlns:a16="http://schemas.microsoft.com/office/drawing/2014/main" id="{0C4104F0-3EB9-4F2A-ADF4-AFF7D42A5E5A}"/>
                </a:ext>
              </a:extLst>
            </p:cNvPr>
            <p:cNvCxnSpPr>
              <a:cxnSpLocks/>
              <a:stCxn id="35" idx="3"/>
              <a:endCxn id="33" idx="1"/>
            </p:cNvCxnSpPr>
            <p:nvPr/>
          </p:nvCxnSpPr>
          <p:spPr>
            <a:xfrm>
              <a:off x="2736013" y="2090973"/>
              <a:ext cx="246818"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37" name="Rectangle 36">
              <a:extLst>
                <a:ext uri="{FF2B5EF4-FFF2-40B4-BE49-F238E27FC236}">
                  <a16:creationId xmlns:a16="http://schemas.microsoft.com/office/drawing/2014/main" id="{686466DC-4DC2-4A08-B486-DBDBBBA21E25}"/>
                </a:ext>
              </a:extLst>
            </p:cNvPr>
            <p:cNvSpPr/>
            <p:nvPr/>
          </p:nvSpPr>
          <p:spPr>
            <a:xfrm>
              <a:off x="4441252" y="1977816"/>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Data Method 1</a:t>
              </a:r>
            </a:p>
          </p:txBody>
        </p:sp>
        <p:sp>
          <p:nvSpPr>
            <p:cNvPr id="38" name="Rectangle 37">
              <a:extLst>
                <a:ext uri="{FF2B5EF4-FFF2-40B4-BE49-F238E27FC236}">
                  <a16:creationId xmlns:a16="http://schemas.microsoft.com/office/drawing/2014/main" id="{67A7E281-23CB-4776-933F-9B9F0DB2941E}"/>
                </a:ext>
              </a:extLst>
            </p:cNvPr>
            <p:cNvSpPr/>
            <p:nvPr/>
          </p:nvSpPr>
          <p:spPr>
            <a:xfrm>
              <a:off x="4438541" y="2248313"/>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Data Method 1</a:t>
              </a:r>
            </a:p>
          </p:txBody>
        </p:sp>
        <p:sp>
          <p:nvSpPr>
            <p:cNvPr id="39" name="Rectangle 38">
              <a:extLst>
                <a:ext uri="{FF2B5EF4-FFF2-40B4-BE49-F238E27FC236}">
                  <a16:creationId xmlns:a16="http://schemas.microsoft.com/office/drawing/2014/main" id="{431E52E3-28BD-4D34-9B63-D46D3D28EE4F}"/>
                </a:ext>
              </a:extLst>
            </p:cNvPr>
            <p:cNvSpPr/>
            <p:nvPr/>
          </p:nvSpPr>
          <p:spPr>
            <a:xfrm>
              <a:off x="4438541" y="2517344"/>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Data Method 1</a:t>
              </a:r>
            </a:p>
          </p:txBody>
        </p:sp>
        <p:cxnSp>
          <p:nvCxnSpPr>
            <p:cNvPr id="40" name="Straight Arrow Connector 39">
              <a:extLst>
                <a:ext uri="{FF2B5EF4-FFF2-40B4-BE49-F238E27FC236}">
                  <a16:creationId xmlns:a16="http://schemas.microsoft.com/office/drawing/2014/main" id="{C81D41A7-9470-4C2F-8EB7-A7CD8576682F}"/>
                </a:ext>
              </a:extLst>
            </p:cNvPr>
            <p:cNvCxnSpPr>
              <a:stCxn id="33" idx="3"/>
              <a:endCxn id="37" idx="1"/>
            </p:cNvCxnSpPr>
            <p:nvPr/>
          </p:nvCxnSpPr>
          <p:spPr>
            <a:xfrm>
              <a:off x="4137685" y="2090973"/>
              <a:ext cx="303567" cy="114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41" name="Connector: Elbow 77">
              <a:extLst>
                <a:ext uri="{FF2B5EF4-FFF2-40B4-BE49-F238E27FC236}">
                  <a16:creationId xmlns:a16="http://schemas.microsoft.com/office/drawing/2014/main" id="{E42A4EF2-E17F-47CF-AC9E-8EB7DB714B8D}"/>
                </a:ext>
              </a:extLst>
            </p:cNvPr>
            <p:cNvCxnSpPr>
              <a:stCxn id="33" idx="3"/>
              <a:endCxn id="38" idx="1"/>
            </p:cNvCxnSpPr>
            <p:nvPr/>
          </p:nvCxnSpPr>
          <p:spPr>
            <a:xfrm>
              <a:off x="4137685" y="2090973"/>
              <a:ext cx="300856" cy="271640"/>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42" name="Connector: Elbow 78">
              <a:extLst>
                <a:ext uri="{FF2B5EF4-FFF2-40B4-BE49-F238E27FC236}">
                  <a16:creationId xmlns:a16="http://schemas.microsoft.com/office/drawing/2014/main" id="{2D6F5A03-13DD-4329-BB23-3AD28E9FD2DD}"/>
                </a:ext>
              </a:extLst>
            </p:cNvPr>
            <p:cNvCxnSpPr>
              <a:stCxn id="33" idx="3"/>
              <a:endCxn id="39" idx="1"/>
            </p:cNvCxnSpPr>
            <p:nvPr/>
          </p:nvCxnSpPr>
          <p:spPr>
            <a:xfrm>
              <a:off x="4137685" y="2090973"/>
              <a:ext cx="300856" cy="540671"/>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grpSp>
      <p:grpSp>
        <p:nvGrpSpPr>
          <p:cNvPr id="43" name="Group 42">
            <a:extLst>
              <a:ext uri="{FF2B5EF4-FFF2-40B4-BE49-F238E27FC236}">
                <a16:creationId xmlns:a16="http://schemas.microsoft.com/office/drawing/2014/main" id="{9E0D1869-5619-4335-93F4-A06E47B9C487}"/>
              </a:ext>
            </a:extLst>
          </p:cNvPr>
          <p:cNvGrpSpPr/>
          <p:nvPr/>
        </p:nvGrpSpPr>
        <p:grpSpPr>
          <a:xfrm>
            <a:off x="3048671" y="4894120"/>
            <a:ext cx="4114800" cy="1143000"/>
            <a:chOff x="1524620" y="1682964"/>
            <a:chExt cx="4114800" cy="1143000"/>
          </a:xfrm>
        </p:grpSpPr>
        <p:sp>
          <p:nvSpPr>
            <p:cNvPr id="44" name="Rectangle 43">
              <a:extLst>
                <a:ext uri="{FF2B5EF4-FFF2-40B4-BE49-F238E27FC236}">
                  <a16:creationId xmlns:a16="http://schemas.microsoft.com/office/drawing/2014/main" id="{24C36BA9-4DA3-43A9-9C97-D764F15D4228}"/>
                </a:ext>
              </a:extLst>
            </p:cNvPr>
            <p:cNvSpPr/>
            <p:nvPr/>
          </p:nvSpPr>
          <p:spPr>
            <a:xfrm>
              <a:off x="1524620" y="1682964"/>
              <a:ext cx="4114800" cy="1143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200" dirty="0" smtClean="0"/>
                <a:t>Database Framework</a:t>
              </a:r>
              <a:endParaRPr lang="en-US" sz="1200" dirty="0"/>
            </a:p>
          </p:txBody>
        </p:sp>
        <p:sp>
          <p:nvSpPr>
            <p:cNvPr id="45" name="Rectangle 44">
              <a:extLst>
                <a:ext uri="{FF2B5EF4-FFF2-40B4-BE49-F238E27FC236}">
                  <a16:creationId xmlns:a16="http://schemas.microsoft.com/office/drawing/2014/main" id="{FEC4EEEE-977C-489A-BAB2-0CB477015FF3}"/>
                </a:ext>
              </a:extLst>
            </p:cNvPr>
            <p:cNvSpPr/>
            <p:nvPr/>
          </p:nvSpPr>
          <p:spPr>
            <a:xfrm>
              <a:off x="2982831" y="1976673"/>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Repository</a:t>
              </a:r>
            </a:p>
          </p:txBody>
        </p:sp>
        <p:sp>
          <p:nvSpPr>
            <p:cNvPr id="46" name="Rectangle 45">
              <a:extLst>
                <a:ext uri="{FF2B5EF4-FFF2-40B4-BE49-F238E27FC236}">
                  <a16:creationId xmlns:a16="http://schemas.microsoft.com/office/drawing/2014/main" id="{B631D5B1-F28C-4D35-8232-7E27D571FCB0}"/>
                </a:ext>
              </a:extLst>
            </p:cNvPr>
            <p:cNvSpPr/>
            <p:nvPr/>
          </p:nvSpPr>
          <p:spPr>
            <a:xfrm>
              <a:off x="2982831" y="2249031"/>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Constructor</a:t>
              </a:r>
            </a:p>
          </p:txBody>
        </p:sp>
        <p:sp>
          <p:nvSpPr>
            <p:cNvPr id="47" name="Rectangle 46">
              <a:extLst>
                <a:ext uri="{FF2B5EF4-FFF2-40B4-BE49-F238E27FC236}">
                  <a16:creationId xmlns:a16="http://schemas.microsoft.com/office/drawing/2014/main" id="{C010CFD4-D8AF-4198-BA7D-1030896C664C}"/>
                </a:ext>
              </a:extLst>
            </p:cNvPr>
            <p:cNvSpPr/>
            <p:nvPr/>
          </p:nvSpPr>
          <p:spPr>
            <a:xfrm>
              <a:off x="1616198" y="1976673"/>
              <a:ext cx="1119815"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iRepository</a:t>
              </a:r>
            </a:p>
          </p:txBody>
        </p:sp>
        <p:cxnSp>
          <p:nvCxnSpPr>
            <p:cNvPr id="48" name="Straight Arrow Connector 47">
              <a:extLst>
                <a:ext uri="{FF2B5EF4-FFF2-40B4-BE49-F238E27FC236}">
                  <a16:creationId xmlns:a16="http://schemas.microsoft.com/office/drawing/2014/main" id="{C70E2F39-6D7B-4B04-B490-475BE3F10319}"/>
                </a:ext>
              </a:extLst>
            </p:cNvPr>
            <p:cNvCxnSpPr>
              <a:cxnSpLocks/>
              <a:stCxn id="47" idx="3"/>
              <a:endCxn id="45" idx="1"/>
            </p:cNvCxnSpPr>
            <p:nvPr/>
          </p:nvCxnSpPr>
          <p:spPr>
            <a:xfrm>
              <a:off x="2736013" y="2090973"/>
              <a:ext cx="246818"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49" name="Rectangle 48">
              <a:extLst>
                <a:ext uri="{FF2B5EF4-FFF2-40B4-BE49-F238E27FC236}">
                  <a16:creationId xmlns:a16="http://schemas.microsoft.com/office/drawing/2014/main" id="{C6AC7BB2-5C1B-467A-AC04-F5C304BE69EB}"/>
                </a:ext>
              </a:extLst>
            </p:cNvPr>
            <p:cNvSpPr/>
            <p:nvPr/>
          </p:nvSpPr>
          <p:spPr>
            <a:xfrm>
              <a:off x="4407911" y="1977816"/>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Repository Method 1</a:t>
              </a:r>
            </a:p>
          </p:txBody>
        </p:sp>
        <p:sp>
          <p:nvSpPr>
            <p:cNvPr id="50" name="Rectangle 49">
              <a:extLst>
                <a:ext uri="{FF2B5EF4-FFF2-40B4-BE49-F238E27FC236}">
                  <a16:creationId xmlns:a16="http://schemas.microsoft.com/office/drawing/2014/main" id="{7CE1A553-0EF7-4C4C-A9CC-0346C615EC7F}"/>
                </a:ext>
              </a:extLst>
            </p:cNvPr>
            <p:cNvSpPr/>
            <p:nvPr/>
          </p:nvSpPr>
          <p:spPr>
            <a:xfrm>
              <a:off x="4405200" y="2248313"/>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Repository Method 1</a:t>
              </a:r>
            </a:p>
          </p:txBody>
        </p:sp>
        <p:sp>
          <p:nvSpPr>
            <p:cNvPr id="51" name="Rectangle 50">
              <a:extLst>
                <a:ext uri="{FF2B5EF4-FFF2-40B4-BE49-F238E27FC236}">
                  <a16:creationId xmlns:a16="http://schemas.microsoft.com/office/drawing/2014/main" id="{5074D9F8-31BD-47ED-B222-CDFB1B7F62E6}"/>
                </a:ext>
              </a:extLst>
            </p:cNvPr>
            <p:cNvSpPr/>
            <p:nvPr/>
          </p:nvSpPr>
          <p:spPr>
            <a:xfrm>
              <a:off x="4405200" y="2517344"/>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Repository Method 1</a:t>
              </a:r>
            </a:p>
          </p:txBody>
        </p:sp>
        <p:cxnSp>
          <p:nvCxnSpPr>
            <p:cNvPr id="52" name="Straight Arrow Connector 51">
              <a:extLst>
                <a:ext uri="{FF2B5EF4-FFF2-40B4-BE49-F238E27FC236}">
                  <a16:creationId xmlns:a16="http://schemas.microsoft.com/office/drawing/2014/main" id="{F1B6274B-AA2F-455C-9753-BE58BFDE56A4}"/>
                </a:ext>
              </a:extLst>
            </p:cNvPr>
            <p:cNvCxnSpPr>
              <a:stCxn id="45" idx="3"/>
              <a:endCxn id="49" idx="1"/>
            </p:cNvCxnSpPr>
            <p:nvPr/>
          </p:nvCxnSpPr>
          <p:spPr>
            <a:xfrm>
              <a:off x="4137685" y="2090973"/>
              <a:ext cx="270226" cy="114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53" name="Connector: Elbow 92">
              <a:extLst>
                <a:ext uri="{FF2B5EF4-FFF2-40B4-BE49-F238E27FC236}">
                  <a16:creationId xmlns:a16="http://schemas.microsoft.com/office/drawing/2014/main" id="{0F697525-F2BF-4F64-97A0-D533958170D8}"/>
                </a:ext>
              </a:extLst>
            </p:cNvPr>
            <p:cNvCxnSpPr>
              <a:stCxn id="45" idx="3"/>
              <a:endCxn id="50" idx="1"/>
            </p:cNvCxnSpPr>
            <p:nvPr/>
          </p:nvCxnSpPr>
          <p:spPr>
            <a:xfrm>
              <a:off x="4137685" y="2090973"/>
              <a:ext cx="267515" cy="271640"/>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54" name="Connector: Elbow 93">
              <a:extLst>
                <a:ext uri="{FF2B5EF4-FFF2-40B4-BE49-F238E27FC236}">
                  <a16:creationId xmlns:a16="http://schemas.microsoft.com/office/drawing/2014/main" id="{7CFE3C48-660C-4A06-A6DF-0490BA2A5064}"/>
                </a:ext>
              </a:extLst>
            </p:cNvPr>
            <p:cNvCxnSpPr>
              <a:stCxn id="45" idx="3"/>
              <a:endCxn id="51" idx="1"/>
            </p:cNvCxnSpPr>
            <p:nvPr/>
          </p:nvCxnSpPr>
          <p:spPr>
            <a:xfrm>
              <a:off x="4137685" y="2090973"/>
              <a:ext cx="267515" cy="540671"/>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grpSp>
      <p:sp>
        <p:nvSpPr>
          <p:cNvPr id="55" name="Flowchart: Magnetic Disk 54">
            <a:extLst>
              <a:ext uri="{FF2B5EF4-FFF2-40B4-BE49-F238E27FC236}">
                <a16:creationId xmlns:a16="http://schemas.microsoft.com/office/drawing/2014/main" id="{971582F9-3422-46C4-B6FE-8CE1552D9DE5}"/>
              </a:ext>
            </a:extLst>
          </p:cNvPr>
          <p:cNvSpPr/>
          <p:nvPr/>
        </p:nvSpPr>
        <p:spPr>
          <a:xfrm>
            <a:off x="5618158" y="6150277"/>
            <a:ext cx="1243809" cy="704491"/>
          </a:xfrm>
          <a:prstGeom prst="flowChartMagneticDisk">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56" name="Connector: Elbow 99">
            <a:extLst>
              <a:ext uri="{FF2B5EF4-FFF2-40B4-BE49-F238E27FC236}">
                <a16:creationId xmlns:a16="http://schemas.microsoft.com/office/drawing/2014/main" id="{E09FA6C5-0B8F-4899-B3D2-273AE0E662F5}"/>
              </a:ext>
            </a:extLst>
          </p:cNvPr>
          <p:cNvCxnSpPr>
            <a:cxnSpLocks/>
          </p:cNvCxnSpPr>
          <p:nvPr/>
        </p:nvCxnSpPr>
        <p:spPr>
          <a:xfrm flipH="1">
            <a:off x="6869142" y="5030115"/>
            <a:ext cx="115902" cy="1561419"/>
          </a:xfrm>
          <a:prstGeom prst="bentConnector3">
            <a:avLst>
              <a:gd name="adj1" fmla="val -37005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7" name="Connector: Elbow 117">
            <a:extLst>
              <a:ext uri="{FF2B5EF4-FFF2-40B4-BE49-F238E27FC236}">
                <a16:creationId xmlns:a16="http://schemas.microsoft.com/office/drawing/2014/main" id="{8CF91913-612D-421F-BB65-AA02A75D69F6}"/>
              </a:ext>
            </a:extLst>
          </p:cNvPr>
          <p:cNvCxnSpPr>
            <a:cxnSpLocks/>
            <a:stCxn id="37" idx="3"/>
            <a:endCxn id="49" idx="3"/>
          </p:cNvCxnSpPr>
          <p:nvPr/>
        </p:nvCxnSpPr>
        <p:spPr>
          <a:xfrm>
            <a:off x="7120157" y="3891794"/>
            <a:ext cx="525" cy="1411478"/>
          </a:xfrm>
          <a:prstGeom prst="bentConnector3">
            <a:avLst>
              <a:gd name="adj1" fmla="val 43642857"/>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8" name="Connector: Elbow 128">
            <a:extLst>
              <a:ext uri="{FF2B5EF4-FFF2-40B4-BE49-F238E27FC236}">
                <a16:creationId xmlns:a16="http://schemas.microsoft.com/office/drawing/2014/main" id="{19BEBEB9-B850-40B7-9DE3-0FDCC4D55A01}"/>
              </a:ext>
            </a:extLst>
          </p:cNvPr>
          <p:cNvCxnSpPr>
            <a:cxnSpLocks/>
            <a:stCxn id="25" idx="3"/>
            <a:endCxn id="37" idx="3"/>
          </p:cNvCxnSpPr>
          <p:nvPr/>
        </p:nvCxnSpPr>
        <p:spPr>
          <a:xfrm flipH="1">
            <a:off x="7120157" y="2508835"/>
            <a:ext cx="1592" cy="1382959"/>
          </a:xfrm>
          <a:prstGeom prst="bentConnector3">
            <a:avLst>
              <a:gd name="adj1" fmla="val -14359296"/>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9" name="Connector: Elbow 129">
            <a:extLst>
              <a:ext uri="{FF2B5EF4-FFF2-40B4-BE49-F238E27FC236}">
                <a16:creationId xmlns:a16="http://schemas.microsoft.com/office/drawing/2014/main" id="{F1DF9404-F7D2-4DF5-B02F-4605AA97B44E}"/>
              </a:ext>
            </a:extLst>
          </p:cNvPr>
          <p:cNvCxnSpPr>
            <a:cxnSpLocks/>
            <a:stCxn id="15" idx="3"/>
            <a:endCxn id="25" idx="3"/>
          </p:cNvCxnSpPr>
          <p:nvPr/>
        </p:nvCxnSpPr>
        <p:spPr>
          <a:xfrm flipH="1">
            <a:off x="7121749" y="973582"/>
            <a:ext cx="2708" cy="1535253"/>
          </a:xfrm>
          <a:prstGeom prst="bentConnector3">
            <a:avLst>
              <a:gd name="adj1" fmla="val -8441654"/>
            </a:avLst>
          </a:prstGeom>
          <a:ln w="28575">
            <a:tailEnd type="triangle"/>
          </a:ln>
        </p:spPr>
        <p:style>
          <a:lnRef idx="1">
            <a:schemeClr val="accent2"/>
          </a:lnRef>
          <a:fillRef idx="0">
            <a:schemeClr val="accent2"/>
          </a:fillRef>
          <a:effectRef idx="0">
            <a:schemeClr val="accent2"/>
          </a:effectRef>
          <a:fontRef idx="minor">
            <a:schemeClr val="tx1"/>
          </a:fontRef>
        </p:style>
      </p:cxnSp>
      <p:grpSp>
        <p:nvGrpSpPr>
          <p:cNvPr id="60" name="Group 59">
            <a:extLst>
              <a:ext uri="{FF2B5EF4-FFF2-40B4-BE49-F238E27FC236}">
                <a16:creationId xmlns:a16="http://schemas.microsoft.com/office/drawing/2014/main" id="{1B456F30-E5FB-42F4-9937-D562B34E9A66}"/>
              </a:ext>
            </a:extLst>
          </p:cNvPr>
          <p:cNvGrpSpPr/>
          <p:nvPr/>
        </p:nvGrpSpPr>
        <p:grpSpPr>
          <a:xfrm>
            <a:off x="7922224" y="5271300"/>
            <a:ext cx="4114800" cy="1143000"/>
            <a:chOff x="1524620" y="1682964"/>
            <a:chExt cx="4114800" cy="1143000"/>
          </a:xfrm>
        </p:grpSpPr>
        <p:sp>
          <p:nvSpPr>
            <p:cNvPr id="61" name="Rectangle 60">
              <a:extLst>
                <a:ext uri="{FF2B5EF4-FFF2-40B4-BE49-F238E27FC236}">
                  <a16:creationId xmlns:a16="http://schemas.microsoft.com/office/drawing/2014/main" id="{9DB9AE89-16F1-4852-82F8-EB290A39E89C}"/>
                </a:ext>
              </a:extLst>
            </p:cNvPr>
            <p:cNvSpPr/>
            <p:nvPr/>
          </p:nvSpPr>
          <p:spPr>
            <a:xfrm>
              <a:off x="1524620" y="1682964"/>
              <a:ext cx="4114800" cy="1143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dirty="0"/>
                <a:t>External Services/ Third Party Integration </a:t>
              </a:r>
            </a:p>
          </p:txBody>
        </p:sp>
        <p:sp>
          <p:nvSpPr>
            <p:cNvPr id="62" name="Rectangle 61">
              <a:extLst>
                <a:ext uri="{FF2B5EF4-FFF2-40B4-BE49-F238E27FC236}">
                  <a16:creationId xmlns:a16="http://schemas.microsoft.com/office/drawing/2014/main" id="{4E289FFF-FF6E-43B9-9A77-43815527CE31}"/>
                </a:ext>
              </a:extLst>
            </p:cNvPr>
            <p:cNvSpPr/>
            <p:nvPr/>
          </p:nvSpPr>
          <p:spPr>
            <a:xfrm>
              <a:off x="2982831" y="1976673"/>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Services</a:t>
              </a:r>
            </a:p>
          </p:txBody>
        </p:sp>
        <p:sp>
          <p:nvSpPr>
            <p:cNvPr id="63" name="Rectangle 62">
              <a:extLst>
                <a:ext uri="{FF2B5EF4-FFF2-40B4-BE49-F238E27FC236}">
                  <a16:creationId xmlns:a16="http://schemas.microsoft.com/office/drawing/2014/main" id="{0FC27644-775D-438A-A322-ACA141E5E7F1}"/>
                </a:ext>
              </a:extLst>
            </p:cNvPr>
            <p:cNvSpPr/>
            <p:nvPr/>
          </p:nvSpPr>
          <p:spPr>
            <a:xfrm>
              <a:off x="2982831" y="2249031"/>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Constructor</a:t>
              </a:r>
            </a:p>
          </p:txBody>
        </p:sp>
        <p:sp>
          <p:nvSpPr>
            <p:cNvPr id="64" name="Rectangle 63">
              <a:extLst>
                <a:ext uri="{FF2B5EF4-FFF2-40B4-BE49-F238E27FC236}">
                  <a16:creationId xmlns:a16="http://schemas.microsoft.com/office/drawing/2014/main" id="{EDAFCCEE-AD20-49ED-AB42-4534A992FEE0}"/>
                </a:ext>
              </a:extLst>
            </p:cNvPr>
            <p:cNvSpPr/>
            <p:nvPr/>
          </p:nvSpPr>
          <p:spPr>
            <a:xfrm>
              <a:off x="1616198" y="1976673"/>
              <a:ext cx="1119815"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iServices</a:t>
              </a:r>
            </a:p>
          </p:txBody>
        </p:sp>
        <p:cxnSp>
          <p:nvCxnSpPr>
            <p:cNvPr id="65" name="Straight Arrow Connector 64">
              <a:extLst>
                <a:ext uri="{FF2B5EF4-FFF2-40B4-BE49-F238E27FC236}">
                  <a16:creationId xmlns:a16="http://schemas.microsoft.com/office/drawing/2014/main" id="{8F9041BC-ADB2-4DBE-B668-6B2903ACBDDE}"/>
                </a:ext>
              </a:extLst>
            </p:cNvPr>
            <p:cNvCxnSpPr>
              <a:cxnSpLocks/>
              <a:stCxn id="64" idx="3"/>
              <a:endCxn id="62" idx="1"/>
            </p:cNvCxnSpPr>
            <p:nvPr/>
          </p:nvCxnSpPr>
          <p:spPr>
            <a:xfrm>
              <a:off x="2736013" y="2090973"/>
              <a:ext cx="24681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6" name="Rectangle 65">
              <a:extLst>
                <a:ext uri="{FF2B5EF4-FFF2-40B4-BE49-F238E27FC236}">
                  <a16:creationId xmlns:a16="http://schemas.microsoft.com/office/drawing/2014/main" id="{BCFB83D8-3BC6-4C73-B657-3069588F932E}"/>
                </a:ext>
              </a:extLst>
            </p:cNvPr>
            <p:cNvSpPr/>
            <p:nvPr/>
          </p:nvSpPr>
          <p:spPr>
            <a:xfrm>
              <a:off x="4441252" y="1977816"/>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Service Method 1</a:t>
              </a:r>
            </a:p>
          </p:txBody>
        </p:sp>
        <p:sp>
          <p:nvSpPr>
            <p:cNvPr id="67" name="Rectangle 66">
              <a:extLst>
                <a:ext uri="{FF2B5EF4-FFF2-40B4-BE49-F238E27FC236}">
                  <a16:creationId xmlns:a16="http://schemas.microsoft.com/office/drawing/2014/main" id="{2C9161BC-921A-4CEC-BA03-96605588F80C}"/>
                </a:ext>
              </a:extLst>
            </p:cNvPr>
            <p:cNvSpPr/>
            <p:nvPr/>
          </p:nvSpPr>
          <p:spPr>
            <a:xfrm>
              <a:off x="4438541" y="2248313"/>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Service Method 1</a:t>
              </a:r>
            </a:p>
          </p:txBody>
        </p:sp>
        <p:sp>
          <p:nvSpPr>
            <p:cNvPr id="68" name="Rectangle 67">
              <a:extLst>
                <a:ext uri="{FF2B5EF4-FFF2-40B4-BE49-F238E27FC236}">
                  <a16:creationId xmlns:a16="http://schemas.microsoft.com/office/drawing/2014/main" id="{17085441-82F2-4CC4-A332-5809613BA8D6}"/>
                </a:ext>
              </a:extLst>
            </p:cNvPr>
            <p:cNvSpPr/>
            <p:nvPr/>
          </p:nvSpPr>
          <p:spPr>
            <a:xfrm>
              <a:off x="4438541" y="2517344"/>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Service Method 1</a:t>
              </a:r>
            </a:p>
          </p:txBody>
        </p:sp>
        <p:cxnSp>
          <p:nvCxnSpPr>
            <p:cNvPr id="69" name="Straight Arrow Connector 68">
              <a:extLst>
                <a:ext uri="{FF2B5EF4-FFF2-40B4-BE49-F238E27FC236}">
                  <a16:creationId xmlns:a16="http://schemas.microsoft.com/office/drawing/2014/main" id="{5432BC4F-04DE-400B-B592-0D4086366777}"/>
                </a:ext>
              </a:extLst>
            </p:cNvPr>
            <p:cNvCxnSpPr>
              <a:stCxn id="62" idx="3"/>
              <a:endCxn id="66" idx="1"/>
            </p:cNvCxnSpPr>
            <p:nvPr/>
          </p:nvCxnSpPr>
          <p:spPr>
            <a:xfrm>
              <a:off x="4137685" y="2090973"/>
              <a:ext cx="303567" cy="11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Connector: Elbow 168">
              <a:extLst>
                <a:ext uri="{FF2B5EF4-FFF2-40B4-BE49-F238E27FC236}">
                  <a16:creationId xmlns:a16="http://schemas.microsoft.com/office/drawing/2014/main" id="{CBA88E22-6400-494E-BC4E-1900CC37CE91}"/>
                </a:ext>
              </a:extLst>
            </p:cNvPr>
            <p:cNvCxnSpPr>
              <a:stCxn id="62" idx="3"/>
              <a:endCxn id="67" idx="1"/>
            </p:cNvCxnSpPr>
            <p:nvPr/>
          </p:nvCxnSpPr>
          <p:spPr>
            <a:xfrm>
              <a:off x="4137685" y="2090973"/>
              <a:ext cx="300856" cy="27164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1" name="Connector: Elbow 169">
              <a:extLst>
                <a:ext uri="{FF2B5EF4-FFF2-40B4-BE49-F238E27FC236}">
                  <a16:creationId xmlns:a16="http://schemas.microsoft.com/office/drawing/2014/main" id="{F4C89D1D-AC96-4C43-ABB0-5108B3584544}"/>
                </a:ext>
              </a:extLst>
            </p:cNvPr>
            <p:cNvCxnSpPr>
              <a:stCxn id="62" idx="3"/>
              <a:endCxn id="68" idx="1"/>
            </p:cNvCxnSpPr>
            <p:nvPr/>
          </p:nvCxnSpPr>
          <p:spPr>
            <a:xfrm>
              <a:off x="4137685" y="2090973"/>
              <a:ext cx="300856" cy="540671"/>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72" name="Straight Arrow Connector 71">
            <a:extLst>
              <a:ext uri="{FF2B5EF4-FFF2-40B4-BE49-F238E27FC236}">
                <a16:creationId xmlns:a16="http://schemas.microsoft.com/office/drawing/2014/main" id="{76DE2135-AA4A-4D5A-9A6E-9A2F76641E30}"/>
              </a:ext>
            </a:extLst>
          </p:cNvPr>
          <p:cNvCxnSpPr>
            <a:stCxn id="20" idx="3"/>
            <a:endCxn id="61" idx="1"/>
          </p:cNvCxnSpPr>
          <p:nvPr/>
        </p:nvCxnSpPr>
        <p:spPr>
          <a:xfrm>
            <a:off x="7165063" y="2671183"/>
            <a:ext cx="757161" cy="3171617"/>
          </a:xfrm>
          <a:prstGeom prst="straightConnector1">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73" name="Connector: Elbow 183">
            <a:extLst>
              <a:ext uri="{FF2B5EF4-FFF2-40B4-BE49-F238E27FC236}">
                <a16:creationId xmlns:a16="http://schemas.microsoft.com/office/drawing/2014/main" id="{CE7959BB-8F7F-452F-94F1-13F38D250B4B}"/>
              </a:ext>
            </a:extLst>
          </p:cNvPr>
          <p:cNvCxnSpPr>
            <a:cxnSpLocks/>
            <a:stCxn id="10" idx="1"/>
            <a:endCxn id="4" idx="3"/>
          </p:cNvCxnSpPr>
          <p:nvPr/>
        </p:nvCxnSpPr>
        <p:spPr>
          <a:xfrm rot="10800000" flipV="1">
            <a:off x="2243693" y="977453"/>
            <a:ext cx="804978" cy="2466137"/>
          </a:xfrm>
          <a:prstGeom prst="bentConnector3">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74" name="Connector: Elbow 185">
            <a:extLst>
              <a:ext uri="{FF2B5EF4-FFF2-40B4-BE49-F238E27FC236}">
                <a16:creationId xmlns:a16="http://schemas.microsoft.com/office/drawing/2014/main" id="{1B45413C-EECD-407A-8165-285BB1A81EF5}"/>
              </a:ext>
            </a:extLst>
          </p:cNvPr>
          <p:cNvCxnSpPr>
            <a:stCxn id="20" idx="1"/>
            <a:endCxn id="4" idx="3"/>
          </p:cNvCxnSpPr>
          <p:nvPr/>
        </p:nvCxnSpPr>
        <p:spPr>
          <a:xfrm rot="10800000" flipV="1">
            <a:off x="2243693" y="2671183"/>
            <a:ext cx="806570" cy="772408"/>
          </a:xfrm>
          <a:prstGeom prst="bentConnector3">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75" name="Connector: Elbow 187">
            <a:extLst>
              <a:ext uri="{FF2B5EF4-FFF2-40B4-BE49-F238E27FC236}">
                <a16:creationId xmlns:a16="http://schemas.microsoft.com/office/drawing/2014/main" id="{F818C35C-9B7C-4E7C-88BA-1605011B2257}"/>
              </a:ext>
            </a:extLst>
          </p:cNvPr>
          <p:cNvCxnSpPr>
            <a:stCxn id="32" idx="1"/>
            <a:endCxn id="4" idx="3"/>
          </p:cNvCxnSpPr>
          <p:nvPr/>
        </p:nvCxnSpPr>
        <p:spPr>
          <a:xfrm rot="10800000">
            <a:off x="2243693" y="3443592"/>
            <a:ext cx="804978" cy="610551"/>
          </a:xfrm>
          <a:prstGeom prst="bentConnector3">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76" name="Connector: Elbow 189">
            <a:extLst>
              <a:ext uri="{FF2B5EF4-FFF2-40B4-BE49-F238E27FC236}">
                <a16:creationId xmlns:a16="http://schemas.microsoft.com/office/drawing/2014/main" id="{3D84E0BE-8FBB-4C72-9CA4-0256B3093EEA}"/>
              </a:ext>
            </a:extLst>
          </p:cNvPr>
          <p:cNvCxnSpPr>
            <a:stCxn id="44" idx="1"/>
            <a:endCxn id="4" idx="3"/>
          </p:cNvCxnSpPr>
          <p:nvPr/>
        </p:nvCxnSpPr>
        <p:spPr>
          <a:xfrm rot="10800000">
            <a:off x="2243693" y="3443592"/>
            <a:ext cx="804978" cy="2022029"/>
          </a:xfrm>
          <a:prstGeom prst="bentConnector3">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77" name="Rectangle 76"/>
          <p:cNvSpPr/>
          <p:nvPr/>
        </p:nvSpPr>
        <p:spPr>
          <a:xfrm>
            <a:off x="31483" y="2297484"/>
            <a:ext cx="1150251" cy="369332"/>
          </a:xfrm>
          <a:prstGeom prst="rect">
            <a:avLst/>
          </a:prstGeom>
        </p:spPr>
        <p:txBody>
          <a:bodyPr wrap="none">
            <a:spAutoFit/>
          </a:bodyPr>
          <a:lstStyle/>
          <a:p>
            <a:pPr algn="ctr"/>
            <a:r>
              <a:rPr lang="en-US" dirty="0" smtClean="0"/>
              <a:t>BACK</a:t>
            </a:r>
            <a:r>
              <a:rPr lang="en-US" u="sng" dirty="0" smtClean="0"/>
              <a:t> </a:t>
            </a:r>
            <a:r>
              <a:rPr lang="en-US" dirty="0" smtClean="0"/>
              <a:t>END</a:t>
            </a:r>
            <a:endParaRPr lang="en-US" dirty="0"/>
          </a:p>
        </p:txBody>
      </p:sp>
      <p:sp>
        <p:nvSpPr>
          <p:cNvPr id="78" name="Rectangle 77"/>
          <p:cNvSpPr/>
          <p:nvPr/>
        </p:nvSpPr>
        <p:spPr>
          <a:xfrm>
            <a:off x="8928057" y="3428086"/>
            <a:ext cx="1292341" cy="369332"/>
          </a:xfrm>
          <a:prstGeom prst="rect">
            <a:avLst/>
          </a:prstGeom>
        </p:spPr>
        <p:txBody>
          <a:bodyPr wrap="none">
            <a:spAutoFit/>
          </a:bodyPr>
          <a:lstStyle/>
          <a:p>
            <a:pPr algn="ctr"/>
            <a:r>
              <a:rPr lang="en-US" dirty="0" smtClean="0"/>
              <a:t>FRONT</a:t>
            </a:r>
            <a:r>
              <a:rPr lang="en-US" u="sng" dirty="0" smtClean="0"/>
              <a:t> </a:t>
            </a:r>
            <a:r>
              <a:rPr lang="en-US" dirty="0" smtClean="0"/>
              <a:t>END</a:t>
            </a:r>
            <a:endParaRPr lang="en-US" dirty="0"/>
          </a:p>
        </p:txBody>
      </p:sp>
      <p:pic>
        <p:nvPicPr>
          <p:cNvPr id="79" name="Picture 2" descr="Internet, web, website, site icon - Download on Icon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6538" y="-9389"/>
            <a:ext cx="1585322" cy="1585322"/>
          </a:xfrm>
          <a:prstGeom prst="rect">
            <a:avLst/>
          </a:prstGeom>
          <a:noFill/>
          <a:extLst>
            <a:ext uri="{909E8E84-426E-40DD-AFC4-6F175D3DCCD1}">
              <a14:hiddenFill xmlns:a14="http://schemas.microsoft.com/office/drawing/2010/main">
                <a:solidFill>
                  <a:srgbClr val="FFFFFF"/>
                </a:solidFill>
              </a14:hiddenFill>
            </a:ext>
          </a:extLst>
        </p:spPr>
      </p:pic>
      <p:sp>
        <p:nvSpPr>
          <p:cNvPr id="80" name="Right Arrow 79"/>
          <p:cNvSpPr/>
          <p:nvPr/>
        </p:nvSpPr>
        <p:spPr>
          <a:xfrm>
            <a:off x="7163470" y="499238"/>
            <a:ext cx="1522311" cy="360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EDA8A447-F90D-440A-8D84-15A0D71A4ABE}"/>
              </a:ext>
            </a:extLst>
          </p:cNvPr>
          <p:cNvPicPr>
            <a:picLocks noChangeAspect="1"/>
          </p:cNvPicPr>
          <p:nvPr/>
        </p:nvPicPr>
        <p:blipFill>
          <a:blip r:embed="rId3"/>
          <a:stretch>
            <a:fillRect/>
          </a:stretch>
        </p:blipFill>
        <p:spPr>
          <a:xfrm>
            <a:off x="8906907" y="326368"/>
            <a:ext cx="1050955" cy="882615"/>
          </a:xfrm>
          <a:prstGeom prst="rect">
            <a:avLst/>
          </a:prstGeom>
        </p:spPr>
      </p:pic>
      <p:pic>
        <p:nvPicPr>
          <p:cNvPr id="82" name="Picture 2" descr="Internet, web, website, site icon - Download on Icon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440" y="1874155"/>
            <a:ext cx="1585322" cy="15853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Demystifying ASP.NET Core Blazor — Core Concepts and Its future | by Sri  Gunnala | Level Up Co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2377" y="2193817"/>
            <a:ext cx="971448" cy="906685"/>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9355291" y="1466384"/>
            <a:ext cx="377026" cy="369332"/>
          </a:xfrm>
          <a:prstGeom prst="rect">
            <a:avLst/>
          </a:prstGeom>
        </p:spPr>
        <p:txBody>
          <a:bodyPr wrap="none">
            <a:spAutoFit/>
          </a:bodyPr>
          <a:lstStyle/>
          <a:p>
            <a:r>
              <a:rPr lang="en-US" u="sng" dirty="0" smtClean="0">
                <a:ln w="0"/>
                <a:effectLst>
                  <a:outerShdw blurRad="38100" dist="19050" dir="2700000" algn="tl" rotWithShape="0">
                    <a:schemeClr val="dk1">
                      <a:alpha val="40000"/>
                    </a:schemeClr>
                  </a:outerShdw>
                </a:effectLst>
              </a:rPr>
              <a:t>or</a:t>
            </a:r>
            <a:endParaRPr lang="en-US" dirty="0"/>
          </a:p>
        </p:txBody>
      </p:sp>
      <p:sp>
        <p:nvSpPr>
          <p:cNvPr id="85" name="Rectangle 84">
            <a:extLst>
              <a:ext uri="{FF2B5EF4-FFF2-40B4-BE49-F238E27FC236}">
                <a16:creationId xmlns:a16="http://schemas.microsoft.com/office/drawing/2014/main" id="{5C162A0B-364D-4595-A275-420AE078319C}"/>
              </a:ext>
            </a:extLst>
          </p:cNvPr>
          <p:cNvSpPr/>
          <p:nvPr/>
        </p:nvSpPr>
        <p:spPr>
          <a:xfrm>
            <a:off x="3048291" y="1533647"/>
            <a:ext cx="4114800" cy="449018"/>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r>
              <a:rPr lang="en-US" sz="1200" dirty="0" smtClean="0"/>
              <a:t>Business Model </a:t>
            </a:r>
            <a:endParaRPr lang="en-US" sz="1200" dirty="0"/>
          </a:p>
        </p:txBody>
      </p:sp>
      <p:sp>
        <p:nvSpPr>
          <p:cNvPr id="86" name="Rectangle 85">
            <a:extLst>
              <a:ext uri="{FF2B5EF4-FFF2-40B4-BE49-F238E27FC236}">
                <a16:creationId xmlns:a16="http://schemas.microsoft.com/office/drawing/2014/main" id="{A268E0E3-B83C-4BEE-872B-7EDBE721E22A}"/>
              </a:ext>
            </a:extLst>
          </p:cNvPr>
          <p:cNvSpPr/>
          <p:nvPr/>
        </p:nvSpPr>
        <p:spPr>
          <a:xfrm>
            <a:off x="4483040" y="1632975"/>
            <a:ext cx="1324920" cy="2669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Equipment Model</a:t>
            </a:r>
            <a:endParaRPr lang="en-US" sz="1200" dirty="0"/>
          </a:p>
        </p:txBody>
      </p:sp>
      <p:sp>
        <p:nvSpPr>
          <p:cNvPr id="87" name="Rectangle 86">
            <a:extLst>
              <a:ext uri="{FF2B5EF4-FFF2-40B4-BE49-F238E27FC236}">
                <a16:creationId xmlns:a16="http://schemas.microsoft.com/office/drawing/2014/main" id="{A268E0E3-B83C-4BEE-872B-7EDBE721E22A}"/>
              </a:ext>
            </a:extLst>
          </p:cNvPr>
          <p:cNvSpPr/>
          <p:nvPr/>
        </p:nvSpPr>
        <p:spPr>
          <a:xfrm>
            <a:off x="5929251" y="1613706"/>
            <a:ext cx="1151892" cy="283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Common Model</a:t>
            </a:r>
            <a:endParaRPr lang="en-US" sz="1200" dirty="0"/>
          </a:p>
        </p:txBody>
      </p:sp>
      <p:cxnSp>
        <p:nvCxnSpPr>
          <p:cNvPr id="88" name="Connector: Elbow 187">
            <a:extLst>
              <a:ext uri="{FF2B5EF4-FFF2-40B4-BE49-F238E27FC236}">
                <a16:creationId xmlns:a16="http://schemas.microsoft.com/office/drawing/2014/main" id="{F818C35C-9B7C-4E7C-88BA-1605011B2257}"/>
              </a:ext>
            </a:extLst>
          </p:cNvPr>
          <p:cNvCxnSpPr/>
          <p:nvPr/>
        </p:nvCxnSpPr>
        <p:spPr>
          <a:xfrm rot="10800000">
            <a:off x="2622443" y="1747596"/>
            <a:ext cx="445378" cy="789"/>
          </a:xfrm>
          <a:prstGeom prst="bentConnector3">
            <a:avLst>
              <a:gd name="adj1" fmla="val 50000"/>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89" name="Title 1"/>
          <p:cNvSpPr>
            <a:spLocks noGrp="1"/>
          </p:cNvSpPr>
          <p:nvPr>
            <p:ph type="title"/>
          </p:nvPr>
        </p:nvSpPr>
        <p:spPr>
          <a:xfrm>
            <a:off x="234390" y="300234"/>
            <a:ext cx="3650310" cy="424732"/>
          </a:xfrm>
        </p:spPr>
        <p:txBody>
          <a:bodyPr/>
          <a:lstStyle/>
          <a:p>
            <a:r>
              <a:rPr lang="en-IN" dirty="0" smtClean="0"/>
              <a:t> Architecture</a:t>
            </a:r>
            <a:endParaRPr lang="en-US" dirty="0"/>
          </a:p>
        </p:txBody>
      </p:sp>
    </p:spTree>
    <p:extLst>
      <p:ext uri="{BB962C8B-B14F-4D97-AF65-F5344CB8AC3E}">
        <p14:creationId xmlns:p14="http://schemas.microsoft.com/office/powerpoint/2010/main" val="19127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030" y="289919"/>
            <a:ext cx="6795693" cy="424732"/>
          </a:xfrm>
        </p:spPr>
        <p:txBody>
          <a:bodyPr/>
          <a:lstStyle/>
          <a:p>
            <a:r>
              <a:rPr lang="en-US" dirty="0" smtClean="0"/>
              <a:t>Advantage </a:t>
            </a:r>
            <a:r>
              <a:rPr lang="en-US" dirty="0"/>
              <a:t>of Proposed Architecture</a:t>
            </a:r>
          </a:p>
        </p:txBody>
      </p:sp>
      <p:sp>
        <p:nvSpPr>
          <p:cNvPr id="4" name="Rectangle 3"/>
          <p:cNvSpPr/>
          <p:nvPr/>
        </p:nvSpPr>
        <p:spPr>
          <a:xfrm>
            <a:off x="779417" y="833120"/>
            <a:ext cx="11290664" cy="5602559"/>
          </a:xfrm>
          <a:prstGeom prst="rect">
            <a:avLst/>
          </a:prstGeom>
        </p:spPr>
        <p:txBody>
          <a:bodyPr wrap="square">
            <a:spAutoFit/>
          </a:bodyPr>
          <a:lstStyle/>
          <a:p>
            <a:pPr marL="342900" lvl="0" indent="-342900">
              <a:lnSpc>
                <a:spcPct val="90000"/>
              </a:lnSpc>
              <a:spcBef>
                <a:spcPct val="0"/>
              </a:spcBef>
              <a:buClr>
                <a:srgbClr val="2A1A00"/>
              </a:buClr>
              <a:buFont typeface="Wingdings" panose="05000000000000000000" pitchFamily="2" charset="2"/>
              <a:buChar char="v"/>
            </a:pPr>
            <a:r>
              <a:rPr lang="en-US" sz="2000" b="1" dirty="0">
                <a:latin typeface="Segoe UI" panose="020B0502040204020203" pitchFamily="34" charset="0"/>
                <a:cs typeface="Arial" panose="020B0604020202020204" pitchFamily="34" charset="0"/>
              </a:rPr>
              <a:t>Better Scalability</a:t>
            </a:r>
          </a:p>
          <a:p>
            <a:pPr marL="285750" lvl="0" indent="-285750">
              <a:lnSpc>
                <a:spcPct val="110000"/>
              </a:lnSpc>
              <a:spcBef>
                <a:spcPts val="700"/>
              </a:spcBef>
              <a:buClr>
                <a:srgbClr val="2A1A00"/>
              </a:buClr>
              <a:buFont typeface="Arial" panose="020B0604020202020204" pitchFamily="34" charset="0"/>
              <a:buChar char="•"/>
            </a:pPr>
            <a:r>
              <a:rPr lang="en-US" dirty="0" smtClean="0">
                <a:solidFill>
                  <a:prstClr val="black">
                    <a:lumMod val="65000"/>
                    <a:lumOff val="35000"/>
                  </a:prstClr>
                </a:solidFill>
                <a:latin typeface="Gill Sans MT" panose="020B0502020104020203"/>
              </a:rPr>
              <a:t>Another </a:t>
            </a:r>
            <a:r>
              <a:rPr lang="en-US" dirty="0">
                <a:solidFill>
                  <a:prstClr val="black">
                    <a:lumMod val="65000"/>
                    <a:lumOff val="35000"/>
                  </a:prstClr>
                </a:solidFill>
                <a:latin typeface="Gill Sans MT" panose="020B0502020104020203"/>
              </a:rPr>
              <a:t>advantage of the This approach is that each element can be scaled independently. So the entire process is more cost- and time-effective than with monoliths when the whole application has to be scaled even if there is no need in it. In addition, every monolith has limits in terms of scalability, so the more users you acquire, the more problems you have with your monolith. Therefore, many companies, end up rebuilding their monolithic architectures</a:t>
            </a:r>
            <a:r>
              <a:rPr lang="en-US" dirty="0" smtClean="0">
                <a:solidFill>
                  <a:prstClr val="black">
                    <a:lumMod val="65000"/>
                    <a:lumOff val="35000"/>
                  </a:prstClr>
                </a:solidFill>
                <a:latin typeface="Gill Sans MT" panose="020B0502020104020203"/>
              </a:rPr>
              <a:t>.</a:t>
            </a:r>
          </a:p>
          <a:p>
            <a:pPr marL="285750" lvl="0" indent="-285750">
              <a:lnSpc>
                <a:spcPct val="110000"/>
              </a:lnSpc>
              <a:spcBef>
                <a:spcPts val="700"/>
              </a:spcBef>
              <a:buClr>
                <a:srgbClr val="2A1A00"/>
              </a:buClr>
              <a:buFont typeface="Arial" panose="020B0604020202020204" pitchFamily="34" charset="0"/>
              <a:buChar char="•"/>
            </a:pPr>
            <a:endParaRPr lang="en-US" dirty="0">
              <a:solidFill>
                <a:prstClr val="black">
                  <a:lumMod val="65000"/>
                  <a:lumOff val="35000"/>
                </a:prstClr>
              </a:solidFill>
              <a:latin typeface="Gill Sans MT" panose="020B0502020104020203"/>
            </a:endParaRPr>
          </a:p>
          <a:p>
            <a:pPr marL="342900" indent="-342900">
              <a:lnSpc>
                <a:spcPct val="90000"/>
              </a:lnSpc>
              <a:spcBef>
                <a:spcPct val="0"/>
              </a:spcBef>
              <a:buClr>
                <a:srgbClr val="2A1A00"/>
              </a:buClr>
              <a:buFont typeface="Wingdings" panose="05000000000000000000" pitchFamily="2" charset="2"/>
              <a:buChar char="v"/>
            </a:pPr>
            <a:r>
              <a:rPr lang="en-US" sz="2000" b="1" dirty="0">
                <a:latin typeface="Segoe UI" panose="020B0502040204020203" pitchFamily="34" charset="0"/>
                <a:cs typeface="Arial" panose="020B0604020202020204" pitchFamily="34" charset="0"/>
              </a:rPr>
              <a:t>Independent Front End / Back End (Business layer)</a:t>
            </a:r>
          </a:p>
          <a:p>
            <a:pPr marL="285750" lvl="0" indent="-285750">
              <a:lnSpc>
                <a:spcPct val="110000"/>
              </a:lnSpc>
              <a:spcBef>
                <a:spcPts val="700"/>
              </a:spcBef>
              <a:buClr>
                <a:srgbClr val="2A1A00"/>
              </a:buClr>
              <a:buFont typeface="Arial" panose="020B0604020202020204" pitchFamily="34" charset="0"/>
              <a:buChar char="•"/>
            </a:pPr>
            <a:r>
              <a:rPr lang="en-US" dirty="0">
                <a:solidFill>
                  <a:prstClr val="black">
                    <a:lumMod val="65000"/>
                    <a:lumOff val="35000"/>
                  </a:prstClr>
                </a:solidFill>
                <a:latin typeface="Gill Sans MT" panose="020B0502020104020203"/>
              </a:rPr>
              <a:t>Front End and Back End can be deployed and updated independently, which gives more flexibility.</a:t>
            </a:r>
          </a:p>
          <a:p>
            <a:pPr marL="285750" lvl="0" indent="-285750">
              <a:lnSpc>
                <a:spcPct val="110000"/>
              </a:lnSpc>
              <a:spcBef>
                <a:spcPts val="700"/>
              </a:spcBef>
              <a:buClr>
                <a:srgbClr val="2A1A00"/>
              </a:buClr>
              <a:buFont typeface="Arial" panose="020B0604020202020204" pitchFamily="34" charset="0"/>
              <a:buChar char="•"/>
            </a:pPr>
            <a:r>
              <a:rPr lang="en-US" dirty="0">
                <a:solidFill>
                  <a:prstClr val="black">
                    <a:lumMod val="65000"/>
                    <a:lumOff val="35000"/>
                  </a:prstClr>
                </a:solidFill>
                <a:latin typeface="Gill Sans MT" panose="020B0502020104020203"/>
              </a:rPr>
              <a:t>For Example: A bug or some changes on design has an impact only on front end section, only upload on front module. In this case does not influence the entire application</a:t>
            </a:r>
            <a:r>
              <a:rPr lang="en-US" dirty="0" smtClean="0">
                <a:solidFill>
                  <a:prstClr val="black">
                    <a:lumMod val="65000"/>
                    <a:lumOff val="35000"/>
                  </a:prstClr>
                </a:solidFill>
                <a:latin typeface="Gill Sans MT" panose="020B0502020104020203"/>
              </a:rPr>
              <a:t>.</a:t>
            </a:r>
          </a:p>
          <a:p>
            <a:pPr marL="285750" lvl="0" indent="-285750">
              <a:lnSpc>
                <a:spcPct val="110000"/>
              </a:lnSpc>
              <a:spcBef>
                <a:spcPts val="700"/>
              </a:spcBef>
              <a:buClr>
                <a:srgbClr val="2A1A00"/>
              </a:buClr>
              <a:buFont typeface="Arial" panose="020B0604020202020204" pitchFamily="34" charset="0"/>
              <a:buChar char="•"/>
            </a:pPr>
            <a:endParaRPr lang="en-US" dirty="0">
              <a:solidFill>
                <a:prstClr val="black">
                  <a:lumMod val="65000"/>
                  <a:lumOff val="35000"/>
                </a:prstClr>
              </a:solidFill>
              <a:latin typeface="Gill Sans MT" panose="020B0502020104020203"/>
            </a:endParaRPr>
          </a:p>
          <a:p>
            <a:pPr marL="342900" indent="-342900">
              <a:lnSpc>
                <a:spcPct val="90000"/>
              </a:lnSpc>
              <a:spcBef>
                <a:spcPct val="0"/>
              </a:spcBef>
              <a:buClr>
                <a:srgbClr val="2A1A00"/>
              </a:buClr>
              <a:buFont typeface="Wingdings" panose="05000000000000000000" pitchFamily="2" charset="2"/>
              <a:buChar char="v"/>
            </a:pPr>
            <a:r>
              <a:rPr lang="en-US" sz="2000" b="1" dirty="0">
                <a:latin typeface="Segoe UI" panose="020B0502040204020203" pitchFamily="34" charset="0"/>
                <a:cs typeface="Arial" panose="020B0604020202020204" pitchFamily="34" charset="0"/>
              </a:rPr>
              <a:t>Flexibility in choosing the technology / New Technology Benefits </a:t>
            </a:r>
          </a:p>
          <a:p>
            <a:pPr marL="285750" indent="-285750">
              <a:lnSpc>
                <a:spcPct val="110000"/>
              </a:lnSpc>
              <a:spcBef>
                <a:spcPts val="700"/>
              </a:spcBef>
              <a:buClr>
                <a:srgbClr val="2A1A00"/>
              </a:buClr>
              <a:buFont typeface="Arial" panose="020B0604020202020204" pitchFamily="34" charset="0"/>
              <a:buChar char="•"/>
            </a:pPr>
            <a:r>
              <a:rPr lang="en-US" dirty="0">
                <a:solidFill>
                  <a:prstClr val="black">
                    <a:lumMod val="65000"/>
                    <a:lumOff val="35000"/>
                  </a:prstClr>
                </a:solidFill>
                <a:latin typeface="Gill Sans MT" panose="020B0502020104020203"/>
              </a:rPr>
              <a:t>The engineering teams are not limited by the technology chosen from the start. They are free to apply various technologies and frameworks </a:t>
            </a:r>
            <a:r>
              <a:rPr lang="en-US" dirty="0" smtClean="0">
                <a:solidFill>
                  <a:prstClr val="black">
                    <a:lumMod val="65000"/>
                    <a:lumOff val="35000"/>
                  </a:prstClr>
                </a:solidFill>
                <a:latin typeface="Gill Sans MT" panose="020B0502020104020203"/>
              </a:rPr>
              <a:t> </a:t>
            </a:r>
            <a:r>
              <a:rPr lang="en-US" dirty="0">
                <a:solidFill>
                  <a:prstClr val="black">
                    <a:lumMod val="65000"/>
                    <a:lumOff val="35000"/>
                  </a:prstClr>
                </a:solidFill>
                <a:latin typeface="Gill Sans MT" panose="020B0502020104020203"/>
              </a:rPr>
              <a:t>ex: Front End and Back End have different technology. </a:t>
            </a:r>
          </a:p>
          <a:p>
            <a:pPr marL="285750" indent="-285750">
              <a:lnSpc>
                <a:spcPct val="110000"/>
              </a:lnSpc>
              <a:spcBef>
                <a:spcPts val="700"/>
              </a:spcBef>
              <a:buClr>
                <a:srgbClr val="2A1A00"/>
              </a:buClr>
              <a:buFont typeface="Arial" panose="020B0604020202020204" pitchFamily="34" charset="0"/>
              <a:buChar char="•"/>
            </a:pPr>
            <a:r>
              <a:rPr lang="en-US" dirty="0" smtClean="0">
                <a:solidFill>
                  <a:prstClr val="black">
                    <a:lumMod val="65000"/>
                    <a:lumOff val="35000"/>
                  </a:prstClr>
                </a:solidFill>
                <a:latin typeface="Gill Sans MT" panose="020B0502020104020203"/>
              </a:rPr>
              <a:t>Compatible </a:t>
            </a:r>
            <a:r>
              <a:rPr lang="en-US" dirty="0">
                <a:solidFill>
                  <a:prstClr val="black">
                    <a:lumMod val="65000"/>
                    <a:lumOff val="35000"/>
                  </a:prstClr>
                </a:solidFill>
                <a:latin typeface="Gill Sans MT" panose="020B0502020104020203"/>
              </a:rPr>
              <a:t>with Cloud platforms like Microsoft Azure</a:t>
            </a:r>
          </a:p>
          <a:p>
            <a:pPr marL="285750" indent="-285750">
              <a:lnSpc>
                <a:spcPct val="110000"/>
              </a:lnSpc>
              <a:spcBef>
                <a:spcPts val="700"/>
              </a:spcBef>
              <a:buClr>
                <a:srgbClr val="2A1A00"/>
              </a:buClr>
              <a:buFont typeface="Arial" panose="020B0604020202020204" pitchFamily="34" charset="0"/>
              <a:buChar char="•"/>
            </a:pPr>
            <a:r>
              <a:rPr lang="en-US" dirty="0">
                <a:solidFill>
                  <a:prstClr val="black">
                    <a:lumMod val="65000"/>
                    <a:lumOff val="35000"/>
                  </a:prstClr>
                </a:solidFill>
                <a:latin typeface="Gill Sans MT" panose="020B0502020104020203"/>
              </a:rPr>
              <a:t>Platform Independent </a:t>
            </a:r>
            <a:r>
              <a:rPr lang="en-US" dirty="0" smtClean="0">
                <a:solidFill>
                  <a:prstClr val="black">
                    <a:lumMod val="65000"/>
                    <a:lumOff val="35000"/>
                  </a:prstClr>
                </a:solidFill>
                <a:latin typeface="Gill Sans MT" panose="020B0502020104020203"/>
              </a:rPr>
              <a:t>Deployment, Better </a:t>
            </a:r>
            <a:r>
              <a:rPr lang="en-US" dirty="0">
                <a:solidFill>
                  <a:prstClr val="black">
                    <a:lumMod val="65000"/>
                    <a:lumOff val="35000"/>
                  </a:prstClr>
                </a:solidFill>
                <a:latin typeface="Gill Sans MT" panose="020B0502020104020203"/>
              </a:rPr>
              <a:t>Performance &amp; Response </a:t>
            </a:r>
            <a:r>
              <a:rPr lang="en-US" dirty="0" smtClean="0">
                <a:solidFill>
                  <a:prstClr val="black">
                    <a:lumMod val="65000"/>
                    <a:lumOff val="35000"/>
                  </a:prstClr>
                </a:solidFill>
                <a:latin typeface="Gill Sans MT" panose="020B0502020104020203"/>
              </a:rPr>
              <a:t>Time and Release </a:t>
            </a:r>
            <a:r>
              <a:rPr lang="en-US" dirty="0">
                <a:solidFill>
                  <a:prstClr val="black">
                    <a:lumMod val="65000"/>
                    <a:lumOff val="35000"/>
                  </a:prstClr>
                </a:solidFill>
                <a:latin typeface="Gill Sans MT" panose="020B0502020104020203"/>
              </a:rPr>
              <a:t>dependency</a:t>
            </a:r>
          </a:p>
        </p:txBody>
      </p:sp>
    </p:spTree>
    <p:extLst>
      <p:ext uri="{BB962C8B-B14F-4D97-AF65-F5344CB8AC3E}">
        <p14:creationId xmlns:p14="http://schemas.microsoft.com/office/powerpoint/2010/main" val="2655292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Advantage of Proposed Architecture</a:t>
            </a:r>
          </a:p>
        </p:txBody>
      </p:sp>
      <p:sp>
        <p:nvSpPr>
          <p:cNvPr id="3" name="Rectangle 2"/>
          <p:cNvSpPr/>
          <p:nvPr/>
        </p:nvSpPr>
        <p:spPr>
          <a:xfrm>
            <a:off x="440987" y="994933"/>
            <a:ext cx="11144656" cy="5909310"/>
          </a:xfrm>
          <a:prstGeom prst="rect">
            <a:avLst/>
          </a:prstGeom>
        </p:spPr>
        <p:txBody>
          <a:bodyPr wrap="square">
            <a:spAutoFit/>
          </a:bodyPr>
          <a:lstStyle/>
          <a:p>
            <a:pPr marL="285750" indent="-285750">
              <a:buFont typeface="Wingdings" panose="05000000000000000000" pitchFamily="2" charset="2"/>
              <a:buChar char="v"/>
            </a:pPr>
            <a:r>
              <a:rPr lang="en-US" dirty="0" smtClean="0"/>
              <a:t>Rich </a:t>
            </a:r>
            <a:r>
              <a:rPr lang="en-US" dirty="0"/>
              <a:t>UI Implantation and user friendly </a:t>
            </a:r>
            <a:r>
              <a:rPr lang="en-US" dirty="0" smtClean="0"/>
              <a:t>interface</a:t>
            </a:r>
          </a:p>
          <a:p>
            <a:r>
              <a:rPr lang="en-US" dirty="0"/>
              <a:t> </a:t>
            </a:r>
            <a:r>
              <a:rPr lang="en-US" dirty="0" smtClean="0"/>
              <a:t>     Demo URL</a:t>
            </a:r>
          </a:p>
          <a:p>
            <a:r>
              <a:rPr lang="en-US" dirty="0" smtClean="0"/>
              <a:t>      </a:t>
            </a:r>
            <a:r>
              <a:rPr lang="en-US" dirty="0" smtClean="0">
                <a:hlinkClick r:id="rId3"/>
              </a:rPr>
              <a:t>https</a:t>
            </a:r>
            <a:r>
              <a:rPr lang="en-US" dirty="0">
                <a:hlinkClick r:id="rId3"/>
              </a:rPr>
              <a:t>://www.ag-grid.com</a:t>
            </a:r>
            <a:r>
              <a:rPr lang="en-US" dirty="0" smtClean="0">
                <a:hlinkClick r:id="rId3"/>
              </a:rPr>
              <a:t>/</a:t>
            </a:r>
            <a:endParaRPr lang="en-US" dirty="0" smtClean="0"/>
          </a:p>
          <a:p>
            <a:r>
              <a:rPr lang="en-US" dirty="0" smtClean="0"/>
              <a:t>      </a:t>
            </a:r>
            <a:r>
              <a:rPr lang="en-US" dirty="0" smtClean="0">
                <a:hlinkClick r:id="rId4"/>
              </a:rPr>
              <a:t>https</a:t>
            </a:r>
            <a:r>
              <a:rPr lang="en-US" dirty="0">
                <a:hlinkClick r:id="rId4"/>
              </a:rPr>
              <a:t>://</a:t>
            </a:r>
            <a:r>
              <a:rPr lang="en-US" dirty="0" smtClean="0">
                <a:hlinkClick r:id="rId4"/>
              </a:rPr>
              <a:t>demos.devexpress.com/aspxgridviewdemos/Filtering/FilterRow.aspx</a:t>
            </a:r>
            <a:endParaRPr lang="en-US" dirty="0" smtClean="0"/>
          </a:p>
          <a:p>
            <a:endParaRPr lang="en-US" dirty="0" smtClean="0"/>
          </a:p>
          <a:p>
            <a:pPr marL="285750" indent="-285750">
              <a:buFont typeface="Wingdings" panose="05000000000000000000" pitchFamily="2" charset="2"/>
              <a:buChar char="v"/>
            </a:pPr>
            <a:r>
              <a:rPr lang="en-US" dirty="0"/>
              <a:t>Real Time Data </a:t>
            </a:r>
            <a:r>
              <a:rPr lang="en-US" dirty="0" smtClean="0"/>
              <a:t>Reflection</a:t>
            </a:r>
          </a:p>
          <a:p>
            <a:r>
              <a:rPr lang="en-US" dirty="0"/>
              <a:t>      </a:t>
            </a:r>
            <a:r>
              <a:rPr lang="en-US" dirty="0">
                <a:hlinkClick r:id="rId5"/>
              </a:rPr>
              <a:t>https://</a:t>
            </a:r>
            <a:r>
              <a:rPr lang="en-US" dirty="0" smtClean="0">
                <a:hlinkClick r:id="rId5"/>
              </a:rPr>
              <a:t>demos.devexpress.com/aspxgridviewdemos/DataBinding/Live.aspx</a:t>
            </a:r>
            <a:endParaRPr lang="en-US" dirty="0" smtClean="0"/>
          </a:p>
          <a:p>
            <a:endParaRPr lang="en-US" dirty="0"/>
          </a:p>
          <a:p>
            <a:pPr marL="285750" indent="-285750">
              <a:buFont typeface="Wingdings" panose="05000000000000000000" pitchFamily="2" charset="2"/>
              <a:buChar char="v"/>
            </a:pPr>
            <a:r>
              <a:rPr lang="en-US" dirty="0"/>
              <a:t>Better Filter </a:t>
            </a:r>
            <a:r>
              <a:rPr lang="en-US" dirty="0" smtClean="0"/>
              <a:t>functionality</a:t>
            </a:r>
          </a:p>
          <a:p>
            <a:pPr marL="285750" indent="-285750">
              <a:buFont typeface="Wingdings" panose="05000000000000000000" pitchFamily="2" charset="2"/>
              <a:buChar char="v"/>
            </a:pPr>
            <a:r>
              <a:rPr lang="en-US" dirty="0"/>
              <a:t>Drag and Drop Column</a:t>
            </a:r>
          </a:p>
          <a:p>
            <a:pPr marL="285750" indent="-285750">
              <a:buFont typeface="Wingdings" panose="05000000000000000000" pitchFamily="2" charset="2"/>
              <a:buChar char="v"/>
            </a:pPr>
            <a:r>
              <a:rPr lang="en-US" dirty="0"/>
              <a:t>Hide Column</a:t>
            </a:r>
          </a:p>
          <a:p>
            <a:pPr marL="285750" indent="-285750">
              <a:buFont typeface="Wingdings" panose="05000000000000000000" pitchFamily="2" charset="2"/>
              <a:buChar char="v"/>
            </a:pPr>
            <a:r>
              <a:rPr lang="en-US" dirty="0" smtClean="0"/>
              <a:t>Data Summaries</a:t>
            </a:r>
          </a:p>
          <a:p>
            <a:pPr marL="285750" indent="-285750">
              <a:buFont typeface="Wingdings" panose="05000000000000000000" pitchFamily="2" charset="2"/>
              <a:buChar char="v"/>
            </a:pPr>
            <a:r>
              <a:rPr lang="en-US" dirty="0" smtClean="0"/>
              <a:t>State Persistence</a:t>
            </a:r>
          </a:p>
          <a:p>
            <a:pPr marL="285750" indent="-285750">
              <a:buFont typeface="Wingdings" panose="05000000000000000000" pitchFamily="2" charset="2"/>
              <a:buChar char="v"/>
            </a:pPr>
            <a:r>
              <a:rPr lang="en-US" dirty="0" smtClean="0"/>
              <a:t>Modify Components </a:t>
            </a:r>
          </a:p>
          <a:p>
            <a:r>
              <a:rPr lang="en-US" dirty="0"/>
              <a:t>      example: </a:t>
            </a:r>
            <a:endParaRPr lang="en-US" dirty="0" smtClean="0"/>
          </a:p>
          <a:p>
            <a:pPr marL="742950" lvl="1" indent="-285750">
              <a:buFont typeface="Wingdings" panose="05000000000000000000" pitchFamily="2" charset="2"/>
              <a:buChar char="§"/>
            </a:pPr>
            <a:r>
              <a:rPr lang="en-US" dirty="0" smtClean="0"/>
              <a:t>HTML Editor     </a:t>
            </a:r>
            <a:r>
              <a:rPr lang="en-US" dirty="0" smtClean="0">
                <a:hlinkClick r:id="rId6"/>
              </a:rPr>
              <a:t>https</a:t>
            </a:r>
            <a:r>
              <a:rPr lang="en-US" dirty="0">
                <a:hlinkClick r:id="rId6"/>
              </a:rPr>
              <a:t>://demos.devexpress.com/aspxgridviewdemos/Rows/GridLines.aspx</a:t>
            </a:r>
            <a:endParaRPr lang="en-US" dirty="0"/>
          </a:p>
          <a:p>
            <a:pPr marL="742950" lvl="1" indent="-285750">
              <a:buFont typeface="Wingdings" panose="05000000000000000000" pitchFamily="2" charset="2"/>
              <a:buChar char="§"/>
            </a:pPr>
            <a:r>
              <a:rPr lang="en-US" dirty="0" smtClean="0"/>
              <a:t>Charts etc..       </a:t>
            </a:r>
            <a:r>
              <a:rPr lang="en-US" dirty="0" smtClean="0">
                <a:hlinkClick r:id="rId7"/>
              </a:rPr>
              <a:t>https</a:t>
            </a:r>
            <a:r>
              <a:rPr lang="en-US" dirty="0">
                <a:hlinkClick r:id="rId7"/>
              </a:rPr>
              <a:t>://js.devexpress.com/Demos/WidgetsGallery/Demo/DataGrid/Overview/Angular/Light</a:t>
            </a:r>
            <a:r>
              <a:rPr lang="en-US" dirty="0" smtClean="0">
                <a:hlinkClick r:id="rId7"/>
              </a:rPr>
              <a:t>/</a:t>
            </a:r>
            <a:endParaRPr lang="en-US" dirty="0" smtClean="0"/>
          </a:p>
          <a:p>
            <a:pPr marL="285750" lvl="1" indent="-285750">
              <a:buFont typeface="Wingdings" panose="05000000000000000000" pitchFamily="2" charset="2"/>
              <a:buChar char="v"/>
            </a:pPr>
            <a:r>
              <a:rPr lang="en-US" dirty="0"/>
              <a:t>File Management </a:t>
            </a:r>
            <a:r>
              <a:rPr lang="en-US" dirty="0" smtClean="0"/>
              <a:t>System</a:t>
            </a:r>
          </a:p>
          <a:p>
            <a:pPr marL="0" lvl="1"/>
            <a:r>
              <a:rPr lang="en-US" dirty="0" smtClean="0"/>
              <a:t>      </a:t>
            </a:r>
            <a:r>
              <a:rPr lang="en-US" dirty="0">
                <a:hlinkClick r:id="rId8"/>
              </a:rPr>
              <a:t>https://js.devexpress.com/Demos/WidgetsGallery/Demo/FileManager/Overview/Angular/Light</a:t>
            </a:r>
            <a:r>
              <a:rPr lang="en-US" dirty="0" smtClean="0">
                <a:hlinkClick r:id="rId8"/>
              </a:rPr>
              <a:t>/</a:t>
            </a:r>
            <a:endParaRPr lang="en-US" dirty="0" smtClean="0"/>
          </a:p>
          <a:p>
            <a:pPr marL="0" lvl="1"/>
            <a:endParaRPr lang="en-US" dirty="0"/>
          </a:p>
          <a:p>
            <a:endParaRPr lang="en-US" dirty="0"/>
          </a:p>
        </p:txBody>
      </p:sp>
    </p:spTree>
    <p:extLst>
      <p:ext uri="{BB962C8B-B14F-4D97-AF65-F5344CB8AC3E}">
        <p14:creationId xmlns:p14="http://schemas.microsoft.com/office/powerpoint/2010/main" val="53083366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Advantage of Proposed Architecture</a:t>
            </a:r>
          </a:p>
        </p:txBody>
      </p:sp>
      <p:sp>
        <p:nvSpPr>
          <p:cNvPr id="3" name="Content Placeholder 2"/>
          <p:cNvSpPr txBox="1">
            <a:spLocks/>
          </p:cNvSpPr>
          <p:nvPr/>
        </p:nvSpPr>
        <p:spPr>
          <a:xfrm>
            <a:off x="566058" y="966651"/>
            <a:ext cx="10393476" cy="567227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Font typeface="Wingdings" panose="05000000000000000000" pitchFamily="2" charset="2"/>
              <a:buChar char="v"/>
            </a:pPr>
            <a:r>
              <a:rPr lang="en-IN" sz="2200" dirty="0" smtClean="0"/>
              <a:t>Provides Agility – Design, Development &amp; Deployment</a:t>
            </a:r>
          </a:p>
          <a:p>
            <a:pPr marL="800100" lvl="1" indent="-342900">
              <a:buFont typeface="Wingdings" panose="05000000000000000000" pitchFamily="2" charset="2"/>
              <a:buChar char="v"/>
            </a:pPr>
            <a:r>
              <a:rPr lang="en-IN" sz="2200" dirty="0" smtClean="0"/>
              <a:t>Easier to scale service. It is possible to scale out individual areas of the application</a:t>
            </a:r>
          </a:p>
          <a:p>
            <a:pPr marL="800100" lvl="1" indent="-342900">
              <a:buFont typeface="Wingdings" panose="05000000000000000000" pitchFamily="2" charset="2"/>
              <a:buChar char="v"/>
            </a:pPr>
            <a:r>
              <a:rPr lang="en-IN" sz="2200" dirty="0" smtClean="0"/>
              <a:t>Better fault isolation</a:t>
            </a:r>
          </a:p>
          <a:p>
            <a:pPr marL="800100" lvl="1" indent="-342900">
              <a:buFont typeface="Wingdings" panose="05000000000000000000" pitchFamily="2" charset="2"/>
              <a:buChar char="v"/>
            </a:pPr>
            <a:r>
              <a:rPr lang="en-IN" sz="2200" dirty="0" smtClean="0"/>
              <a:t>Use the best approach</a:t>
            </a:r>
          </a:p>
          <a:p>
            <a:pPr marL="800100" lvl="1" indent="-342900">
              <a:buFont typeface="Wingdings" panose="05000000000000000000" pitchFamily="2" charset="2"/>
              <a:buChar char="v"/>
            </a:pPr>
            <a:r>
              <a:rPr lang="en-IN" sz="2200" dirty="0" smtClean="0"/>
              <a:t>Deliver value faster</a:t>
            </a:r>
          </a:p>
          <a:p>
            <a:pPr marL="800100" lvl="1" indent="-342900">
              <a:buFont typeface="Wingdings" panose="05000000000000000000" pitchFamily="2" charset="2"/>
              <a:buChar char="v"/>
            </a:pPr>
            <a:r>
              <a:rPr lang="en-IN" sz="2200" dirty="0" smtClean="0"/>
              <a:t>Easier to maintain and deploy</a:t>
            </a:r>
          </a:p>
          <a:p>
            <a:pPr marL="800100" lvl="1" indent="-342900">
              <a:buFont typeface="Wingdings" panose="05000000000000000000" pitchFamily="2" charset="2"/>
              <a:buChar char="v"/>
            </a:pPr>
            <a:r>
              <a:rPr lang="en-IN" sz="2200" dirty="0" smtClean="0"/>
              <a:t>Enables us to choose latest technologies</a:t>
            </a:r>
          </a:p>
          <a:p>
            <a:pPr marL="800100" lvl="1" indent="-342900">
              <a:buFont typeface="Wingdings" panose="05000000000000000000" pitchFamily="2" charset="2"/>
              <a:buChar char="v"/>
            </a:pPr>
            <a:r>
              <a:rPr lang="en-IN" sz="2200" dirty="0" smtClean="0"/>
              <a:t>Supports continuous integration and continuous delivery</a:t>
            </a:r>
          </a:p>
          <a:p>
            <a:pPr marL="800100" lvl="1" indent="-342900">
              <a:buFont typeface="Wingdings" panose="05000000000000000000" pitchFamily="2" charset="2"/>
              <a:buChar char="v"/>
            </a:pPr>
            <a:r>
              <a:rPr lang="en-IN" sz="2200" dirty="0" smtClean="0"/>
              <a:t>Easier to understand</a:t>
            </a:r>
          </a:p>
          <a:p>
            <a:pPr marL="800100" lvl="1" indent="-342900">
              <a:buFont typeface="Wingdings" panose="05000000000000000000" pitchFamily="2" charset="2"/>
              <a:buChar char="v"/>
            </a:pPr>
            <a:r>
              <a:rPr lang="en-IN" sz="2200" dirty="0" smtClean="0"/>
              <a:t>Facilitates code reuse</a:t>
            </a:r>
          </a:p>
          <a:p>
            <a:pPr marL="800100" lvl="1" indent="-342900">
              <a:buFont typeface="Wingdings" panose="05000000000000000000" pitchFamily="2" charset="2"/>
              <a:buChar char="v"/>
            </a:pPr>
            <a:r>
              <a:rPr lang="en-IN" sz="2200" dirty="0" smtClean="0"/>
              <a:t>Easier to integrate with other systems</a:t>
            </a:r>
          </a:p>
          <a:p>
            <a:pPr marL="800100" lvl="1" indent="-342900">
              <a:buFont typeface="Wingdings" panose="05000000000000000000" pitchFamily="2" charset="2"/>
              <a:buChar char="v"/>
            </a:pPr>
            <a:r>
              <a:rPr lang="en-US" sz="2200" dirty="0" smtClean="0"/>
              <a:t>Enhanced security</a:t>
            </a:r>
          </a:p>
          <a:p>
            <a:pPr marL="1200150" lvl="2" indent="-285750"/>
            <a:r>
              <a:rPr lang="en-US" sz="2200" dirty="0" smtClean="0"/>
              <a:t>Token-based authentication using Oauth2</a:t>
            </a:r>
          </a:p>
          <a:p>
            <a:pPr marL="1200150" lvl="2" indent="-285750"/>
            <a:r>
              <a:rPr lang="en-US" sz="2200" dirty="0" smtClean="0"/>
              <a:t>No more cookie / session based authentication</a:t>
            </a:r>
            <a:endParaRPr lang="en-IN" sz="2200" dirty="0" smtClean="0"/>
          </a:p>
          <a:p>
            <a:pPr marL="800100" lvl="1" indent="-342900">
              <a:buFont typeface="Wingdings" panose="05000000000000000000" pitchFamily="2" charset="2"/>
              <a:buChar char="v"/>
            </a:pPr>
            <a:r>
              <a:rPr lang="en-US" sz="2200" dirty="0" smtClean="0"/>
              <a:t>Release dependency</a:t>
            </a:r>
          </a:p>
          <a:p>
            <a:pPr marL="1257300" lvl="2" indent="-342900"/>
            <a:r>
              <a:rPr lang="en-US" sz="2200" dirty="0" smtClean="0"/>
              <a:t>Moving from monolith to API</a:t>
            </a:r>
            <a:endParaRPr lang="en-IN" sz="2200" dirty="0" smtClean="0"/>
          </a:p>
          <a:p>
            <a:pPr marL="800100" lvl="1" indent="-342900">
              <a:buFont typeface="Wingdings" panose="05000000000000000000" pitchFamily="2" charset="2"/>
              <a:buChar char="v"/>
            </a:pPr>
            <a:r>
              <a:rPr lang="en-US" sz="2200" dirty="0" smtClean="0"/>
              <a:t>Reduce downtime </a:t>
            </a:r>
          </a:p>
          <a:p>
            <a:pPr marL="1200150" lvl="2" indent="-285750"/>
            <a:r>
              <a:rPr lang="en-US" sz="2200" dirty="0" smtClean="0"/>
              <a:t>Moving from application level to module level</a:t>
            </a:r>
          </a:p>
          <a:p>
            <a:pPr marL="800100" lvl="1" indent="-342900">
              <a:buFont typeface="Wingdings" panose="05000000000000000000" pitchFamily="2" charset="2"/>
              <a:buChar char="v"/>
            </a:pPr>
            <a:r>
              <a:rPr lang="en-US" sz="2200" dirty="0" smtClean="0"/>
              <a:t>Compatible with TDD / CI-CD</a:t>
            </a:r>
          </a:p>
          <a:p>
            <a:pPr marL="800100" lvl="1" indent="-342900">
              <a:buFont typeface="Wingdings" panose="05000000000000000000" pitchFamily="2" charset="2"/>
              <a:buChar char="v"/>
            </a:pPr>
            <a:r>
              <a:rPr lang="en-US" sz="2200" dirty="0" smtClean="0"/>
              <a:t>Platform Independent Deployment</a:t>
            </a:r>
          </a:p>
          <a:p>
            <a:pPr marL="800100" lvl="1" indent="-342900">
              <a:buFont typeface="Wingdings" panose="05000000000000000000" pitchFamily="2" charset="2"/>
              <a:buChar char="v"/>
            </a:pPr>
            <a:r>
              <a:rPr lang="en-US" sz="2200" dirty="0" smtClean="0"/>
              <a:t>Better Performance &amp; Response Time</a:t>
            </a:r>
          </a:p>
          <a:p>
            <a:endParaRPr lang="en-US" dirty="0"/>
          </a:p>
        </p:txBody>
      </p:sp>
      <p:pic>
        <p:nvPicPr>
          <p:cNvPr id="4" name="Picture 3"/>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69199" y="2069977"/>
            <a:ext cx="532969" cy="567197"/>
          </a:xfrm>
          <a:prstGeom prst="rect">
            <a:avLst/>
          </a:prstGeom>
        </p:spPr>
      </p:pic>
      <p:sp>
        <p:nvSpPr>
          <p:cNvPr id="5" name="TextBox 4"/>
          <p:cNvSpPr txBox="1"/>
          <p:nvPr/>
        </p:nvSpPr>
        <p:spPr>
          <a:xfrm>
            <a:off x="9628045" y="2605028"/>
            <a:ext cx="1277973" cy="523220"/>
          </a:xfrm>
          <a:prstGeom prst="rect">
            <a:avLst/>
          </a:prstGeom>
          <a:noFill/>
        </p:spPr>
        <p:txBody>
          <a:bodyPr wrap="square" rtlCol="0">
            <a:spAutoFit/>
          </a:bodyPr>
          <a:lstStyle/>
          <a:p>
            <a:pPr algn="ctr"/>
            <a:r>
              <a:rPr lang="en-IN" sz="1400" dirty="0"/>
              <a:t>Improve </a:t>
            </a:r>
          </a:p>
          <a:p>
            <a:pPr algn="ctr"/>
            <a:r>
              <a:rPr lang="en-IN" sz="1400" dirty="0"/>
              <a:t>Performance</a:t>
            </a:r>
          </a:p>
        </p:txBody>
      </p:sp>
      <p:sp>
        <p:nvSpPr>
          <p:cNvPr id="6" name="TextBox 5"/>
          <p:cNvSpPr txBox="1"/>
          <p:nvPr/>
        </p:nvSpPr>
        <p:spPr>
          <a:xfrm>
            <a:off x="9684356" y="4487084"/>
            <a:ext cx="1162660" cy="307777"/>
          </a:xfrm>
          <a:prstGeom prst="rect">
            <a:avLst/>
          </a:prstGeom>
          <a:noFill/>
        </p:spPr>
        <p:txBody>
          <a:bodyPr wrap="square" rtlCol="0">
            <a:spAutoFit/>
          </a:bodyPr>
          <a:lstStyle/>
          <a:p>
            <a:r>
              <a:rPr lang="en-IN" sz="1400" dirty="0"/>
              <a:t>Code Reuse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6729" y="3686009"/>
            <a:ext cx="532969" cy="709994"/>
          </a:xfrm>
          <a:prstGeom prst="rect">
            <a:avLst/>
          </a:prstGeom>
        </p:spPr>
      </p:pic>
      <p:sp>
        <p:nvSpPr>
          <p:cNvPr id="8" name="TextBox 7"/>
          <p:cNvSpPr txBox="1"/>
          <p:nvPr/>
        </p:nvSpPr>
        <p:spPr>
          <a:xfrm>
            <a:off x="9595571" y="5668056"/>
            <a:ext cx="1275282" cy="523220"/>
          </a:xfrm>
          <a:prstGeom prst="rect">
            <a:avLst/>
          </a:prstGeom>
          <a:noFill/>
        </p:spPr>
        <p:txBody>
          <a:bodyPr wrap="square" rtlCol="0">
            <a:spAutoFit/>
          </a:bodyPr>
          <a:lstStyle/>
          <a:p>
            <a:pPr algn="ctr"/>
            <a:r>
              <a:rPr lang="en-IN" sz="1400" dirty="0"/>
              <a:t>Reduce Downtime</a:t>
            </a:r>
          </a:p>
        </p:txBody>
      </p:sp>
      <p:pic>
        <p:nvPicPr>
          <p:cNvPr id="9" name="Picture 8"/>
          <p:cNvPicPr>
            <a:picLocks noChangeAspect="1"/>
          </p:cNvPicPr>
          <p:nvPr/>
        </p:nvPicPr>
        <p:blipFill>
          <a:blip r:embed="rId4" cstate="hq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9988057" y="5173715"/>
            <a:ext cx="490311" cy="490311"/>
          </a:xfrm>
          <a:prstGeom prst="rect">
            <a:avLst/>
          </a:prstGeom>
        </p:spPr>
      </p:pic>
    </p:spTree>
    <p:extLst>
      <p:ext uri="{BB962C8B-B14F-4D97-AF65-F5344CB8AC3E}">
        <p14:creationId xmlns:p14="http://schemas.microsoft.com/office/powerpoint/2010/main" val="3786836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IN" dirty="0"/>
              <a:t>Delivery - CI/CD</a:t>
            </a:r>
            <a:endParaRPr lang="en-US" dirty="0"/>
          </a:p>
        </p:txBody>
      </p:sp>
      <p:pic>
        <p:nvPicPr>
          <p:cNvPr id="3" name="Picture 2"/>
          <p:cNvPicPr>
            <a:picLocks noChangeAspect="1"/>
          </p:cNvPicPr>
          <p:nvPr/>
        </p:nvPicPr>
        <p:blipFill>
          <a:blip r:embed="rId3"/>
          <a:stretch>
            <a:fillRect/>
          </a:stretch>
        </p:blipFill>
        <p:spPr>
          <a:xfrm>
            <a:off x="1428794" y="1392302"/>
            <a:ext cx="9308875" cy="4857167"/>
          </a:xfrm>
          <a:prstGeom prst="rect">
            <a:avLst/>
          </a:prstGeom>
        </p:spPr>
      </p:pic>
      <p:pic>
        <p:nvPicPr>
          <p:cNvPr id="4" name="Picture 3"/>
          <p:cNvPicPr>
            <a:picLocks noChangeAspect="1"/>
          </p:cNvPicPr>
          <p:nvPr/>
        </p:nvPicPr>
        <p:blipFill>
          <a:blip r:embed="rId4"/>
          <a:stretch>
            <a:fillRect/>
          </a:stretch>
        </p:blipFill>
        <p:spPr>
          <a:xfrm>
            <a:off x="6664470" y="1503140"/>
            <a:ext cx="3837276" cy="879538"/>
          </a:xfrm>
          <a:prstGeom prst="rect">
            <a:avLst/>
          </a:prstGeom>
        </p:spPr>
      </p:pic>
    </p:spTree>
    <p:extLst>
      <p:ext uri="{BB962C8B-B14F-4D97-AF65-F5344CB8AC3E}">
        <p14:creationId xmlns:p14="http://schemas.microsoft.com/office/powerpoint/2010/main" val="1546516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123720"/>
            <a:ext cx="10038189" cy="757130"/>
          </a:xfrm>
        </p:spPr>
        <p:txBody>
          <a:bodyPr/>
          <a:lstStyle/>
          <a:p>
            <a:r>
              <a:rPr lang="en-US" dirty="0"/>
              <a:t>Benefits of continuous integration-continuous deployment (CI-CD)</a:t>
            </a:r>
          </a:p>
        </p:txBody>
      </p:sp>
      <p:sp>
        <p:nvSpPr>
          <p:cNvPr id="3" name="Rectangle 2"/>
          <p:cNvSpPr/>
          <p:nvPr/>
        </p:nvSpPr>
        <p:spPr>
          <a:xfrm>
            <a:off x="410817" y="1150712"/>
            <a:ext cx="11449878" cy="5062924"/>
          </a:xfrm>
          <a:prstGeom prst="rect">
            <a:avLst/>
          </a:prstGeom>
        </p:spPr>
        <p:txBody>
          <a:bodyPr wrap="square">
            <a:spAutoFit/>
          </a:bodyPr>
          <a:lstStyle/>
          <a:p>
            <a:pPr marL="285750" indent="-285750">
              <a:buFont typeface="Wingdings" panose="05000000000000000000" pitchFamily="2" charset="2"/>
              <a:buChar char="v"/>
            </a:pPr>
            <a:r>
              <a:rPr lang="en-US" sz="1900" dirty="0"/>
              <a:t>Smaller</a:t>
            </a:r>
            <a:r>
              <a:rPr lang="en-US" dirty="0">
                <a:solidFill>
                  <a:srgbClr val="333333"/>
                </a:solidFill>
                <a:latin typeface="Roboto"/>
              </a:rPr>
              <a:t> </a:t>
            </a:r>
            <a:r>
              <a:rPr lang="en-US" sz="1900" dirty="0"/>
              <a:t>code changes are simpler (more atomic) and have fewer unintended consequences.</a:t>
            </a:r>
          </a:p>
          <a:p>
            <a:pPr marL="285750" indent="-285750">
              <a:buFont typeface="Wingdings" panose="05000000000000000000" pitchFamily="2" charset="2"/>
              <a:buChar char="v"/>
            </a:pPr>
            <a:r>
              <a:rPr lang="en-US" sz="1900" dirty="0"/>
              <a:t>Fault isolation is simpler and quicker.</a:t>
            </a:r>
          </a:p>
          <a:p>
            <a:pPr marL="285750" indent="-285750">
              <a:buFont typeface="Wingdings" panose="05000000000000000000" pitchFamily="2" charset="2"/>
              <a:buChar char="v"/>
            </a:pPr>
            <a:r>
              <a:rPr lang="en-US" sz="1900" dirty="0"/>
              <a:t>Mean time to resolution (MTTR) is shorter because of the smaller code changes and quicker fault isolation.</a:t>
            </a:r>
          </a:p>
          <a:p>
            <a:pPr marL="285750" indent="-285750">
              <a:buFont typeface="Wingdings" panose="05000000000000000000" pitchFamily="2" charset="2"/>
              <a:buChar char="v"/>
            </a:pPr>
            <a:r>
              <a:rPr lang="en-US" sz="1900" dirty="0"/>
              <a:t>Testability improves due to smaller, specific changes. These smaller changes allow more accurate positive and negative tests.</a:t>
            </a:r>
          </a:p>
          <a:p>
            <a:pPr marL="285750" indent="-285750">
              <a:buFont typeface="Wingdings" panose="05000000000000000000" pitchFamily="2" charset="2"/>
              <a:buChar char="v"/>
            </a:pPr>
            <a:r>
              <a:rPr lang="en-US" sz="1900" dirty="0"/>
              <a:t>Elapsed time to detect and correct production escapes is shorter with a faster rate of release.</a:t>
            </a:r>
          </a:p>
          <a:p>
            <a:pPr marL="285750" indent="-285750">
              <a:buFont typeface="Wingdings" panose="05000000000000000000" pitchFamily="2" charset="2"/>
              <a:buChar char="v"/>
            </a:pPr>
            <a:r>
              <a:rPr lang="en-US" sz="1900" dirty="0"/>
              <a:t>The backlog of non-critical defects is lower because defects are often fixed before other feature pressures arise.</a:t>
            </a:r>
          </a:p>
          <a:p>
            <a:pPr marL="285750" indent="-285750">
              <a:buFont typeface="Wingdings" panose="05000000000000000000" pitchFamily="2" charset="2"/>
              <a:buChar char="v"/>
            </a:pPr>
            <a:r>
              <a:rPr lang="en-US" sz="1900" dirty="0"/>
              <a:t>The product improves rapidly through fast feature introduction and fast turn-around on feature changes.</a:t>
            </a:r>
          </a:p>
          <a:p>
            <a:pPr marL="285750" indent="-285750">
              <a:buFont typeface="Wingdings" panose="05000000000000000000" pitchFamily="2" charset="2"/>
              <a:buChar char="v"/>
            </a:pPr>
            <a:r>
              <a:rPr lang="en-US" sz="1900" dirty="0"/>
              <a:t>Upgrades introduce smaller units of change and are less disruptive.</a:t>
            </a:r>
          </a:p>
          <a:p>
            <a:pPr marL="285750" indent="-285750">
              <a:buFont typeface="Wingdings" panose="05000000000000000000" pitchFamily="2" charset="2"/>
              <a:buChar char="v"/>
            </a:pPr>
            <a:r>
              <a:rPr lang="en-US" sz="1900" dirty="0"/>
              <a:t>CI-CD product feature velocity is high. The high velocity improves the time spent investigating and patching defects.</a:t>
            </a:r>
          </a:p>
          <a:p>
            <a:pPr marL="285750" indent="-285750">
              <a:buFont typeface="Wingdings" panose="05000000000000000000" pitchFamily="2" charset="2"/>
              <a:buChar char="v"/>
            </a:pPr>
            <a:r>
              <a:rPr lang="en-US" sz="1900" dirty="0"/>
              <a:t>Feature toggles and blue-green deploys enable seamless, targeted introduction of new production features. </a:t>
            </a:r>
          </a:p>
          <a:p>
            <a:pPr marL="285750" indent="-285750">
              <a:buFont typeface="Wingdings" panose="05000000000000000000" pitchFamily="2" charset="2"/>
              <a:buChar char="v"/>
            </a:pPr>
            <a:r>
              <a:rPr lang="en-US" sz="1900" dirty="0"/>
              <a:t>You can introduce critical changes during non-critical (regional) hours. This non-critical hour change introduction limits the potential impact of a deployment problem.</a:t>
            </a:r>
          </a:p>
          <a:p>
            <a:pPr marL="285750" indent="-285750">
              <a:buFont typeface="Wingdings" panose="05000000000000000000" pitchFamily="2" charset="2"/>
              <a:buChar char="v"/>
            </a:pPr>
            <a:r>
              <a:rPr lang="en-US" sz="1900" dirty="0"/>
              <a:t>Release cycles are shorter with targeted releases and this blocks fewer features that aren’t ready for release. </a:t>
            </a:r>
          </a:p>
          <a:p>
            <a:pPr marL="285750" indent="-285750">
              <a:buFont typeface="Wingdings" panose="05000000000000000000" pitchFamily="2" charset="2"/>
              <a:buChar char="v"/>
            </a:pPr>
            <a:r>
              <a:rPr lang="en-US" sz="1900" dirty="0"/>
              <a:t>End-user involvement and feedback during continuous development leads to usability improvements. You can add new requirements based on customer’s needs on a daily basis</a:t>
            </a:r>
          </a:p>
        </p:txBody>
      </p:sp>
    </p:spTree>
    <p:extLst>
      <p:ext uri="{BB962C8B-B14F-4D97-AF65-F5344CB8AC3E}">
        <p14:creationId xmlns:p14="http://schemas.microsoft.com/office/powerpoint/2010/main" val="151931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5G Connected Mobility for Automotive, Rail and UAVs | Infovista">
            <a:extLst>
              <a:ext uri="{FF2B5EF4-FFF2-40B4-BE49-F238E27FC236}">
                <a16:creationId xmlns:a16="http://schemas.microsoft.com/office/drawing/2014/main" id="{18A7A21B-5E57-456F-A875-01FBB0ACF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338"/>
            <a:ext cx="12192000" cy="6029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11B3175-F039-4959-BB3D-DFEFC86C9551}"/>
              </a:ext>
            </a:extLst>
          </p:cNvPr>
          <p:cNvSpPr/>
          <p:nvPr/>
        </p:nvSpPr>
        <p:spPr>
          <a:xfrm>
            <a:off x="0" y="412958"/>
            <a:ext cx="12192000" cy="603070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841AE052-86E0-4DD4-B31C-03CA336A410B}"/>
              </a:ext>
            </a:extLst>
          </p:cNvPr>
          <p:cNvGrpSpPr/>
          <p:nvPr/>
        </p:nvGrpSpPr>
        <p:grpSpPr>
          <a:xfrm>
            <a:off x="0" y="5658776"/>
            <a:ext cx="1000125" cy="800100"/>
            <a:chOff x="0" y="6057900"/>
            <a:chExt cx="1000125" cy="800100"/>
          </a:xfrm>
        </p:grpSpPr>
        <p:sp>
          <p:nvSpPr>
            <p:cNvPr id="43" name="Right Triangle 42">
              <a:extLst>
                <a:ext uri="{FF2B5EF4-FFF2-40B4-BE49-F238E27FC236}">
                  <a16:creationId xmlns:a16="http://schemas.microsoft.com/office/drawing/2014/main" id="{90CBD865-E23A-4DD1-9155-4C4E2AB122DD}"/>
                </a:ext>
              </a:extLst>
            </p:cNvPr>
            <p:cNvSpPr/>
            <p:nvPr/>
          </p:nvSpPr>
          <p:spPr>
            <a:xfrm>
              <a:off x="0" y="6057900"/>
              <a:ext cx="800100" cy="800100"/>
            </a:xfrm>
            <a:prstGeom prst="rtTriangle">
              <a:avLst/>
            </a:prstGeom>
            <a:solidFill>
              <a:srgbClr val="FBAA0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ight Triangle 43">
              <a:extLst>
                <a:ext uri="{FF2B5EF4-FFF2-40B4-BE49-F238E27FC236}">
                  <a16:creationId xmlns:a16="http://schemas.microsoft.com/office/drawing/2014/main" id="{BA004E74-526B-426C-915E-4DCDDDEFA370}"/>
                </a:ext>
              </a:extLst>
            </p:cNvPr>
            <p:cNvSpPr/>
            <p:nvPr/>
          </p:nvSpPr>
          <p:spPr>
            <a:xfrm>
              <a:off x="600075" y="6408945"/>
              <a:ext cx="400050" cy="447675"/>
            </a:xfrm>
            <a:prstGeom prst="rtTriangle">
              <a:avLst/>
            </a:prstGeom>
            <a:solidFill>
              <a:srgbClr val="03045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52AD8425-2AA0-4D7C-801B-B853D4575A91}"/>
              </a:ext>
            </a:extLst>
          </p:cNvPr>
          <p:cNvGrpSpPr/>
          <p:nvPr/>
        </p:nvGrpSpPr>
        <p:grpSpPr>
          <a:xfrm rot="10800000">
            <a:off x="11191875" y="398680"/>
            <a:ext cx="1000125" cy="800100"/>
            <a:chOff x="0" y="6057900"/>
            <a:chExt cx="1000125" cy="800100"/>
          </a:xfrm>
        </p:grpSpPr>
        <p:sp>
          <p:nvSpPr>
            <p:cNvPr id="46" name="Right Triangle 45">
              <a:extLst>
                <a:ext uri="{FF2B5EF4-FFF2-40B4-BE49-F238E27FC236}">
                  <a16:creationId xmlns:a16="http://schemas.microsoft.com/office/drawing/2014/main" id="{514C0BCD-02B6-4C06-8596-548704B0CB24}"/>
                </a:ext>
              </a:extLst>
            </p:cNvPr>
            <p:cNvSpPr/>
            <p:nvPr/>
          </p:nvSpPr>
          <p:spPr>
            <a:xfrm>
              <a:off x="0" y="6057900"/>
              <a:ext cx="800100" cy="800100"/>
            </a:xfrm>
            <a:prstGeom prst="rtTriangle">
              <a:avLst/>
            </a:prstGeom>
            <a:solidFill>
              <a:srgbClr val="00B4D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ight Triangle 46">
              <a:extLst>
                <a:ext uri="{FF2B5EF4-FFF2-40B4-BE49-F238E27FC236}">
                  <a16:creationId xmlns:a16="http://schemas.microsoft.com/office/drawing/2014/main" id="{605F7136-ACF9-48F9-8A1A-B97E59660789}"/>
                </a:ext>
              </a:extLst>
            </p:cNvPr>
            <p:cNvSpPr/>
            <p:nvPr/>
          </p:nvSpPr>
          <p:spPr>
            <a:xfrm>
              <a:off x="600075" y="6410324"/>
              <a:ext cx="400050" cy="447675"/>
            </a:xfrm>
            <a:prstGeom prst="rtTriangle">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DC5730B3-7629-444E-8AF1-11F3833D13EC}"/>
              </a:ext>
            </a:extLst>
          </p:cNvPr>
          <p:cNvGrpSpPr/>
          <p:nvPr/>
        </p:nvGrpSpPr>
        <p:grpSpPr>
          <a:xfrm>
            <a:off x="1078560" y="2352769"/>
            <a:ext cx="5157403" cy="1375754"/>
            <a:chOff x="648311" y="2143404"/>
            <a:chExt cx="5157403" cy="1375754"/>
          </a:xfrm>
        </p:grpSpPr>
        <p:sp>
          <p:nvSpPr>
            <p:cNvPr id="39" name="TextBox 3">
              <a:extLst>
                <a:ext uri="{FF2B5EF4-FFF2-40B4-BE49-F238E27FC236}">
                  <a16:creationId xmlns:a16="http://schemas.microsoft.com/office/drawing/2014/main" id="{2C98E580-55B9-454C-8325-F0EB56E3FD2F}"/>
                </a:ext>
              </a:extLst>
            </p:cNvPr>
            <p:cNvSpPr txBox="1"/>
            <p:nvPr/>
          </p:nvSpPr>
          <p:spPr>
            <a:xfrm>
              <a:off x="648311" y="2143404"/>
              <a:ext cx="5157403"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75000"/>
                      <a:lumOff val="25000"/>
                    </a:prstClr>
                  </a:solidFill>
                  <a:effectLst/>
                  <a:uLnTx/>
                  <a:uFillTx/>
                  <a:latin typeface="Calibri" panose="020F0502020204030204"/>
                  <a:ea typeface="Arial" charset="0"/>
                  <a:cs typeface="Arial" charset="0"/>
                </a:rPr>
                <a:t>Agenda:</a:t>
              </a:r>
            </a:p>
          </p:txBody>
        </p:sp>
        <p:cxnSp>
          <p:nvCxnSpPr>
            <p:cNvPr id="82" name="Straight Connector 81">
              <a:extLst>
                <a:ext uri="{FF2B5EF4-FFF2-40B4-BE49-F238E27FC236}">
                  <a16:creationId xmlns:a16="http://schemas.microsoft.com/office/drawing/2014/main" id="{512C34E9-1676-4389-A003-4FC6D20239E5}"/>
                </a:ext>
              </a:extLst>
            </p:cNvPr>
            <p:cNvCxnSpPr>
              <a:cxnSpLocks/>
            </p:cNvCxnSpPr>
            <p:nvPr/>
          </p:nvCxnSpPr>
          <p:spPr>
            <a:xfrm>
              <a:off x="664410" y="3519158"/>
              <a:ext cx="335715" cy="0"/>
            </a:xfrm>
            <a:prstGeom prst="line">
              <a:avLst/>
            </a:prstGeom>
            <a:ln>
              <a:solidFill>
                <a:srgbClr val="099DD9"/>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E1462C3-B8EB-4224-A347-90715011D459}"/>
              </a:ext>
            </a:extLst>
          </p:cNvPr>
          <p:cNvGrpSpPr/>
          <p:nvPr/>
        </p:nvGrpSpPr>
        <p:grpSpPr>
          <a:xfrm>
            <a:off x="6109725" y="1193235"/>
            <a:ext cx="5645127" cy="4427413"/>
            <a:chOff x="7744772" y="1193235"/>
            <a:chExt cx="3583831" cy="4427413"/>
          </a:xfrm>
        </p:grpSpPr>
        <p:cxnSp>
          <p:nvCxnSpPr>
            <p:cNvPr id="133" name="Straight Connector 132">
              <a:extLst>
                <a:ext uri="{FF2B5EF4-FFF2-40B4-BE49-F238E27FC236}">
                  <a16:creationId xmlns:a16="http://schemas.microsoft.com/office/drawing/2014/main" id="{1CEF088E-55D3-4F5B-8A74-23778A3E50DA}"/>
                </a:ext>
              </a:extLst>
            </p:cNvPr>
            <p:cNvCxnSpPr/>
            <p:nvPr/>
          </p:nvCxnSpPr>
          <p:spPr>
            <a:xfrm>
              <a:off x="7744772" y="1820746"/>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FCC7AFB-8640-4B42-AB5C-CA7AAC76FD01}"/>
                </a:ext>
              </a:extLst>
            </p:cNvPr>
            <p:cNvCxnSpPr/>
            <p:nvPr/>
          </p:nvCxnSpPr>
          <p:spPr>
            <a:xfrm>
              <a:off x="7744772" y="4233130"/>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43E47168-2625-432A-B400-BF6D787C763B}"/>
                </a:ext>
              </a:extLst>
            </p:cNvPr>
            <p:cNvSpPr/>
            <p:nvPr/>
          </p:nvSpPr>
          <p:spPr>
            <a:xfrm>
              <a:off x="8545161" y="1287172"/>
              <a:ext cx="2783442" cy="307777"/>
            </a:xfrm>
            <a:prstGeom prst="rect">
              <a:avLst/>
            </a:prstGeom>
          </p:spPr>
          <p:txBody>
            <a:bodyPr wrap="square" lIns="0" tIns="0" rIns="0" bIns="0" anchor="ctr">
              <a:spAutoFit/>
            </a:bodyPr>
            <a:lstStyle/>
            <a:p>
              <a:pPr>
                <a:defRPr/>
              </a:pPr>
              <a:r>
                <a:rPr lang="en-US" sz="2000" dirty="0" smtClean="0"/>
                <a:t>Architectural </a:t>
              </a:r>
              <a:r>
                <a:rPr lang="en-US" sz="2000" dirty="0"/>
                <a:t>system evaluation </a:t>
              </a:r>
            </a:p>
          </p:txBody>
        </p:sp>
        <p:grpSp>
          <p:nvGrpSpPr>
            <p:cNvPr id="147" name="Group 146">
              <a:extLst>
                <a:ext uri="{FF2B5EF4-FFF2-40B4-BE49-F238E27FC236}">
                  <a16:creationId xmlns:a16="http://schemas.microsoft.com/office/drawing/2014/main" id="{7C3B389F-FC46-428D-B9B4-392C4EBCE6C3}"/>
                </a:ext>
              </a:extLst>
            </p:cNvPr>
            <p:cNvGrpSpPr/>
            <p:nvPr/>
          </p:nvGrpSpPr>
          <p:grpSpPr>
            <a:xfrm>
              <a:off x="7744772" y="1193235"/>
              <a:ext cx="633536" cy="450894"/>
              <a:chOff x="7235832" y="1169640"/>
              <a:chExt cx="633536" cy="450894"/>
            </a:xfrm>
          </p:grpSpPr>
          <p:grpSp>
            <p:nvGrpSpPr>
              <p:cNvPr id="145" name="Group 144">
                <a:extLst>
                  <a:ext uri="{FF2B5EF4-FFF2-40B4-BE49-F238E27FC236}">
                    <a16:creationId xmlns:a16="http://schemas.microsoft.com/office/drawing/2014/main" id="{AD866829-4A0F-4C18-8E60-F9F4A560C240}"/>
                  </a:ext>
                </a:extLst>
              </p:cNvPr>
              <p:cNvGrpSpPr/>
              <p:nvPr/>
            </p:nvGrpSpPr>
            <p:grpSpPr>
              <a:xfrm>
                <a:off x="7235832" y="1169640"/>
                <a:ext cx="633536" cy="450894"/>
                <a:chOff x="7235832" y="1169640"/>
                <a:chExt cx="633536" cy="450894"/>
              </a:xfrm>
            </p:grpSpPr>
            <p:sp>
              <p:nvSpPr>
                <p:cNvPr id="85" name="Flowchart: Off-page Connector 84">
                  <a:extLst>
                    <a:ext uri="{FF2B5EF4-FFF2-40B4-BE49-F238E27FC236}">
                      <a16:creationId xmlns:a16="http://schemas.microsoft.com/office/drawing/2014/main" id="{9426A5CC-212C-4F45-8A51-60DEBDE63CA9}"/>
                    </a:ext>
                  </a:extLst>
                </p:cNvPr>
                <p:cNvSpPr/>
                <p:nvPr/>
              </p:nvSpPr>
              <p:spPr>
                <a:xfrm rot="16200000">
                  <a:off x="7429476" y="1180642"/>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3B5BF797-FE1D-48C6-A95A-919416275775}"/>
                    </a:ext>
                  </a:extLst>
                </p:cNvPr>
                <p:cNvSpPr txBox="1"/>
                <p:nvPr/>
              </p:nvSpPr>
              <p:spPr>
                <a:xfrm>
                  <a:off x="7463300" y="1300152"/>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1.</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44" name="Freeform: Shape 143">
                  <a:extLst>
                    <a:ext uri="{FF2B5EF4-FFF2-40B4-BE49-F238E27FC236}">
                      <a16:creationId xmlns:a16="http://schemas.microsoft.com/office/drawing/2014/main" id="{FC24446F-6F39-4C84-B6D0-278099F7986D}"/>
                    </a:ext>
                  </a:extLst>
                </p:cNvPr>
                <p:cNvSpPr/>
                <p:nvPr/>
              </p:nvSpPr>
              <p:spPr>
                <a:xfrm rot="18956483">
                  <a:off x="7235832" y="1169640"/>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grpSp>
          <p:sp>
            <p:nvSpPr>
              <p:cNvPr id="146" name="Rectangle 145">
                <a:extLst>
                  <a:ext uri="{FF2B5EF4-FFF2-40B4-BE49-F238E27FC236}">
                    <a16:creationId xmlns:a16="http://schemas.microsoft.com/office/drawing/2014/main" id="{2976B78C-A589-4489-8C67-5505CD3C9775}"/>
                  </a:ext>
                </a:extLst>
              </p:cNvPr>
              <p:cNvSpPr/>
              <p:nvPr/>
            </p:nvSpPr>
            <p:spPr>
              <a:xfrm>
                <a:off x="7271642" y="1224360"/>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grpSp>
        <p:sp>
          <p:nvSpPr>
            <p:cNvPr id="61" name="Rectangle 60">
              <a:extLst>
                <a:ext uri="{FF2B5EF4-FFF2-40B4-BE49-F238E27FC236}">
                  <a16:creationId xmlns:a16="http://schemas.microsoft.com/office/drawing/2014/main" id="{07C50EB6-CCF5-47E0-8BB5-2AEDB0B4203B}"/>
                </a:ext>
              </a:extLst>
            </p:cNvPr>
            <p:cNvSpPr/>
            <p:nvPr/>
          </p:nvSpPr>
          <p:spPr>
            <a:xfrm>
              <a:off x="8545161" y="1935810"/>
              <a:ext cx="2568279" cy="615553"/>
            </a:xfrm>
            <a:prstGeom prst="rect">
              <a:avLst/>
            </a:prstGeom>
          </p:spPr>
          <p:txBody>
            <a:bodyPr wrap="square" lIns="0" tIns="0" rIns="0" bIns="0" anchor="ctr">
              <a:spAutoFit/>
            </a:bodyPr>
            <a:lstStyle/>
            <a:p>
              <a:r>
                <a:rPr lang="en-US" sz="2000" dirty="0"/>
                <a:t>Define the technology stack for all platform components </a:t>
              </a:r>
            </a:p>
          </p:txBody>
        </p:sp>
        <p:sp>
          <p:nvSpPr>
            <p:cNvPr id="196" name="Freeform: Shape 195">
              <a:extLst>
                <a:ext uri="{FF2B5EF4-FFF2-40B4-BE49-F238E27FC236}">
                  <a16:creationId xmlns:a16="http://schemas.microsoft.com/office/drawing/2014/main" id="{E820DD23-DEF8-477C-B3DA-A1A83D2C9EF4}"/>
                </a:ext>
              </a:extLst>
            </p:cNvPr>
            <p:cNvSpPr/>
            <p:nvPr/>
          </p:nvSpPr>
          <p:spPr>
            <a:xfrm rot="18956483">
              <a:off x="7799977" y="4409747"/>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134" name="Straight Connector 133">
              <a:extLst>
                <a:ext uri="{FF2B5EF4-FFF2-40B4-BE49-F238E27FC236}">
                  <a16:creationId xmlns:a16="http://schemas.microsoft.com/office/drawing/2014/main" id="{2F9B339D-A529-4196-906C-783DBA2E14B1}"/>
                </a:ext>
              </a:extLst>
            </p:cNvPr>
            <p:cNvCxnSpPr/>
            <p:nvPr/>
          </p:nvCxnSpPr>
          <p:spPr>
            <a:xfrm>
              <a:off x="7744772" y="2624874"/>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B07DDCA-A454-43E2-BC08-B6F303D52004}"/>
                </a:ext>
              </a:extLst>
            </p:cNvPr>
            <p:cNvGrpSpPr/>
            <p:nvPr/>
          </p:nvGrpSpPr>
          <p:grpSpPr>
            <a:xfrm>
              <a:off x="7744772" y="2018138"/>
              <a:ext cx="633536" cy="450894"/>
              <a:chOff x="7744772" y="1997363"/>
              <a:chExt cx="633536" cy="450894"/>
            </a:xfrm>
          </p:grpSpPr>
          <p:sp>
            <p:nvSpPr>
              <p:cNvPr id="170" name="Flowchart: Off-page Connector 169">
                <a:extLst>
                  <a:ext uri="{FF2B5EF4-FFF2-40B4-BE49-F238E27FC236}">
                    <a16:creationId xmlns:a16="http://schemas.microsoft.com/office/drawing/2014/main" id="{B4A5ED2B-EF65-4EA7-BB51-BB4A21EF2BD1}"/>
                  </a:ext>
                </a:extLst>
              </p:cNvPr>
              <p:cNvSpPr/>
              <p:nvPr/>
            </p:nvSpPr>
            <p:spPr>
              <a:xfrm rot="16200000">
                <a:off x="7938416" y="2008365"/>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172" name="Freeform: Shape 171">
                <a:extLst>
                  <a:ext uri="{FF2B5EF4-FFF2-40B4-BE49-F238E27FC236}">
                    <a16:creationId xmlns:a16="http://schemas.microsoft.com/office/drawing/2014/main" id="{275489EA-F8A5-4978-B44B-7D9F2BD5AD62}"/>
                  </a:ext>
                </a:extLst>
              </p:cNvPr>
              <p:cNvSpPr/>
              <p:nvPr/>
            </p:nvSpPr>
            <p:spPr>
              <a:xfrm rot="18956483">
                <a:off x="7744772" y="1997363"/>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1E4C38F2-64C7-4F80-B1AF-A7BA47A6D021}"/>
                  </a:ext>
                </a:extLst>
              </p:cNvPr>
              <p:cNvSpPr/>
              <p:nvPr/>
            </p:nvSpPr>
            <p:spPr>
              <a:xfrm>
                <a:off x="7780582" y="2052083"/>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9D365AB8-04FE-4ACD-8D39-AC2A3395BEEC}"/>
                  </a:ext>
                </a:extLst>
              </p:cNvPr>
              <p:cNvSpPr txBox="1"/>
              <p:nvPr/>
            </p:nvSpPr>
            <p:spPr>
              <a:xfrm>
                <a:off x="7972240" y="2127875"/>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2.</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grpSp>
          <p:nvGrpSpPr>
            <p:cNvPr id="213" name="Group 212">
              <a:extLst>
                <a:ext uri="{FF2B5EF4-FFF2-40B4-BE49-F238E27FC236}">
                  <a16:creationId xmlns:a16="http://schemas.microsoft.com/office/drawing/2014/main" id="{1B0179B8-3F1A-49E0-B8DE-63400BC124C4}"/>
                </a:ext>
              </a:extLst>
            </p:cNvPr>
            <p:cNvGrpSpPr/>
            <p:nvPr/>
          </p:nvGrpSpPr>
          <p:grpSpPr>
            <a:xfrm>
              <a:off x="7744772" y="2801491"/>
              <a:ext cx="633536" cy="450894"/>
              <a:chOff x="7235832" y="2777896"/>
              <a:chExt cx="633536" cy="450894"/>
            </a:xfrm>
          </p:grpSpPr>
          <p:sp>
            <p:nvSpPr>
              <p:cNvPr id="178" name="Flowchart: Off-page Connector 177">
                <a:extLst>
                  <a:ext uri="{FF2B5EF4-FFF2-40B4-BE49-F238E27FC236}">
                    <a16:creationId xmlns:a16="http://schemas.microsoft.com/office/drawing/2014/main" id="{778326E2-4348-407D-8D78-D3F9B69CE945}"/>
                  </a:ext>
                </a:extLst>
              </p:cNvPr>
              <p:cNvSpPr/>
              <p:nvPr/>
            </p:nvSpPr>
            <p:spPr>
              <a:xfrm rot="16200000">
                <a:off x="7429476" y="2788898"/>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180" name="Freeform: Shape 179">
                <a:extLst>
                  <a:ext uri="{FF2B5EF4-FFF2-40B4-BE49-F238E27FC236}">
                    <a16:creationId xmlns:a16="http://schemas.microsoft.com/office/drawing/2014/main" id="{B86656EF-5407-44AC-AD65-DD66B53E881E}"/>
                  </a:ext>
                </a:extLst>
              </p:cNvPr>
              <p:cNvSpPr/>
              <p:nvPr/>
            </p:nvSpPr>
            <p:spPr>
              <a:xfrm rot="18956483">
                <a:off x="7235832" y="2777896"/>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815E0144-335C-4A49-B0CD-804EC01E849E}"/>
                  </a:ext>
                </a:extLst>
              </p:cNvPr>
              <p:cNvSpPr/>
              <p:nvPr/>
            </p:nvSpPr>
            <p:spPr>
              <a:xfrm>
                <a:off x="7271642" y="2832616"/>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06" name="TextBox 205">
                <a:extLst>
                  <a:ext uri="{FF2B5EF4-FFF2-40B4-BE49-F238E27FC236}">
                    <a16:creationId xmlns:a16="http://schemas.microsoft.com/office/drawing/2014/main" id="{2CD6B91D-D1C3-468B-B02B-85E1C294FB47}"/>
                  </a:ext>
                </a:extLst>
              </p:cNvPr>
              <p:cNvSpPr txBox="1"/>
              <p:nvPr/>
            </p:nvSpPr>
            <p:spPr>
              <a:xfrm>
                <a:off x="7463300" y="2908408"/>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3.</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cxnSp>
          <p:nvCxnSpPr>
            <p:cNvPr id="135" name="Straight Connector 134">
              <a:extLst>
                <a:ext uri="{FF2B5EF4-FFF2-40B4-BE49-F238E27FC236}">
                  <a16:creationId xmlns:a16="http://schemas.microsoft.com/office/drawing/2014/main" id="{5C00A47D-1F0F-4D62-8A69-E74AE618344C}"/>
                </a:ext>
              </a:extLst>
            </p:cNvPr>
            <p:cNvCxnSpPr/>
            <p:nvPr/>
          </p:nvCxnSpPr>
          <p:spPr>
            <a:xfrm>
              <a:off x="7744772" y="3429002"/>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F134E957-D53C-4997-B820-B5B3B174F8A6}"/>
                </a:ext>
              </a:extLst>
            </p:cNvPr>
            <p:cNvGrpSpPr/>
            <p:nvPr/>
          </p:nvGrpSpPr>
          <p:grpSpPr>
            <a:xfrm>
              <a:off x="7744772" y="3605619"/>
              <a:ext cx="633536" cy="450894"/>
              <a:chOff x="7235832" y="3582024"/>
              <a:chExt cx="633536" cy="450894"/>
            </a:xfrm>
          </p:grpSpPr>
          <p:sp>
            <p:nvSpPr>
              <p:cNvPr id="186" name="Flowchart: Off-page Connector 185">
                <a:extLst>
                  <a:ext uri="{FF2B5EF4-FFF2-40B4-BE49-F238E27FC236}">
                    <a16:creationId xmlns:a16="http://schemas.microsoft.com/office/drawing/2014/main" id="{54E8A7A4-67E6-4B41-98BA-0B6887B13B1C}"/>
                  </a:ext>
                </a:extLst>
              </p:cNvPr>
              <p:cNvSpPr/>
              <p:nvPr/>
            </p:nvSpPr>
            <p:spPr>
              <a:xfrm rot="16200000">
                <a:off x="7429476" y="3593026"/>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188" name="Freeform: Shape 187">
                <a:extLst>
                  <a:ext uri="{FF2B5EF4-FFF2-40B4-BE49-F238E27FC236}">
                    <a16:creationId xmlns:a16="http://schemas.microsoft.com/office/drawing/2014/main" id="{8D327819-2200-45A2-9EAE-9944D8C25176}"/>
                  </a:ext>
                </a:extLst>
              </p:cNvPr>
              <p:cNvSpPr/>
              <p:nvPr/>
            </p:nvSpPr>
            <p:spPr>
              <a:xfrm rot="18956483">
                <a:off x="7235832" y="3582024"/>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06C97F8-AE33-41BE-AD21-95767C92F497}"/>
                  </a:ext>
                </a:extLst>
              </p:cNvPr>
              <p:cNvSpPr/>
              <p:nvPr/>
            </p:nvSpPr>
            <p:spPr>
              <a:xfrm>
                <a:off x="7271642" y="3636744"/>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07" name="TextBox 206">
                <a:extLst>
                  <a:ext uri="{FF2B5EF4-FFF2-40B4-BE49-F238E27FC236}">
                    <a16:creationId xmlns:a16="http://schemas.microsoft.com/office/drawing/2014/main" id="{03346DB9-6F0A-4FF6-8781-69E826D6455E}"/>
                  </a:ext>
                </a:extLst>
              </p:cNvPr>
              <p:cNvSpPr txBox="1"/>
              <p:nvPr/>
            </p:nvSpPr>
            <p:spPr>
              <a:xfrm>
                <a:off x="7463300" y="3712536"/>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4.</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cxnSp>
          <p:nvCxnSpPr>
            <p:cNvPr id="137" name="Straight Connector 136">
              <a:extLst>
                <a:ext uri="{FF2B5EF4-FFF2-40B4-BE49-F238E27FC236}">
                  <a16:creationId xmlns:a16="http://schemas.microsoft.com/office/drawing/2014/main" id="{CC6596AC-1784-4A18-B31B-6F93E8CB464F}"/>
                </a:ext>
              </a:extLst>
            </p:cNvPr>
            <p:cNvCxnSpPr/>
            <p:nvPr/>
          </p:nvCxnSpPr>
          <p:spPr>
            <a:xfrm>
              <a:off x="7744772" y="5037258"/>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D6EFF9E-87EB-4A73-87BD-2BB889ECFAC4}"/>
                </a:ext>
              </a:extLst>
            </p:cNvPr>
            <p:cNvGrpSpPr/>
            <p:nvPr/>
          </p:nvGrpSpPr>
          <p:grpSpPr>
            <a:xfrm>
              <a:off x="7744772" y="4409747"/>
              <a:ext cx="633536" cy="450894"/>
              <a:chOff x="7235832" y="3582024"/>
              <a:chExt cx="633536" cy="450894"/>
            </a:xfrm>
          </p:grpSpPr>
          <p:sp>
            <p:nvSpPr>
              <p:cNvPr id="219" name="Flowchart: Off-page Connector 218">
                <a:extLst>
                  <a:ext uri="{FF2B5EF4-FFF2-40B4-BE49-F238E27FC236}">
                    <a16:creationId xmlns:a16="http://schemas.microsoft.com/office/drawing/2014/main" id="{7788BEFF-3182-42C1-8E15-56476AB6E73A}"/>
                  </a:ext>
                </a:extLst>
              </p:cNvPr>
              <p:cNvSpPr/>
              <p:nvPr/>
            </p:nvSpPr>
            <p:spPr>
              <a:xfrm rot="16200000">
                <a:off x="7429476" y="3593026"/>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20" name="Freeform: Shape 219">
                <a:extLst>
                  <a:ext uri="{FF2B5EF4-FFF2-40B4-BE49-F238E27FC236}">
                    <a16:creationId xmlns:a16="http://schemas.microsoft.com/office/drawing/2014/main" id="{E3DC9FE4-3B85-4C1D-A2C4-6C343FF6B326}"/>
                  </a:ext>
                </a:extLst>
              </p:cNvPr>
              <p:cNvSpPr/>
              <p:nvPr/>
            </p:nvSpPr>
            <p:spPr>
              <a:xfrm rot="18956483">
                <a:off x="7235832" y="3582024"/>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6CC3C4B3-9CFB-4F91-ABEA-3F60622DCE9B}"/>
                  </a:ext>
                </a:extLst>
              </p:cNvPr>
              <p:cNvSpPr/>
              <p:nvPr/>
            </p:nvSpPr>
            <p:spPr>
              <a:xfrm>
                <a:off x="7271642" y="3636744"/>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22" name="TextBox 221">
                <a:extLst>
                  <a:ext uri="{FF2B5EF4-FFF2-40B4-BE49-F238E27FC236}">
                    <a16:creationId xmlns:a16="http://schemas.microsoft.com/office/drawing/2014/main" id="{85250AD8-52B4-46E0-8511-2DE70CB92D5D}"/>
                  </a:ext>
                </a:extLst>
              </p:cNvPr>
              <p:cNvSpPr txBox="1"/>
              <p:nvPr/>
            </p:nvSpPr>
            <p:spPr>
              <a:xfrm>
                <a:off x="7463300" y="3712536"/>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5.</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sp>
          <p:nvSpPr>
            <p:cNvPr id="65" name="Rectangle 64">
              <a:extLst>
                <a:ext uri="{FF2B5EF4-FFF2-40B4-BE49-F238E27FC236}">
                  <a16:creationId xmlns:a16="http://schemas.microsoft.com/office/drawing/2014/main" id="{07B209F2-8D98-486E-A6AD-E9B141F82479}"/>
                </a:ext>
              </a:extLst>
            </p:cNvPr>
            <p:cNvSpPr/>
            <p:nvPr/>
          </p:nvSpPr>
          <p:spPr>
            <a:xfrm>
              <a:off x="8545161" y="2912615"/>
              <a:ext cx="2568279" cy="307777"/>
            </a:xfrm>
            <a:prstGeom prst="rect">
              <a:avLst/>
            </a:prstGeom>
          </p:spPr>
          <p:txBody>
            <a:bodyPr wrap="square" lIns="0" tIns="0" rIns="0" bIns="0" anchor="ctr">
              <a:spAutoFit/>
            </a:bodyPr>
            <a:lstStyle/>
            <a:p>
              <a:r>
                <a:rPr lang="en-US" sz="2000" dirty="0"/>
                <a:t>Define a collaboration framework</a:t>
              </a:r>
            </a:p>
          </p:txBody>
        </p:sp>
        <p:sp>
          <p:nvSpPr>
            <p:cNvPr id="66" name="Rectangle 65">
              <a:extLst>
                <a:ext uri="{FF2B5EF4-FFF2-40B4-BE49-F238E27FC236}">
                  <a16:creationId xmlns:a16="http://schemas.microsoft.com/office/drawing/2014/main" id="{EF080C9C-071A-4621-817C-FA84184B4B43}"/>
                </a:ext>
              </a:extLst>
            </p:cNvPr>
            <p:cNvSpPr/>
            <p:nvPr/>
          </p:nvSpPr>
          <p:spPr>
            <a:xfrm>
              <a:off x="8545161" y="3544066"/>
              <a:ext cx="2568279" cy="615553"/>
            </a:xfrm>
            <a:prstGeom prst="rect">
              <a:avLst/>
            </a:prstGeom>
          </p:spPr>
          <p:txBody>
            <a:bodyPr wrap="square" lIns="0" tIns="0" rIns="0" bIns="0" anchor="ctr">
              <a:spAutoFit/>
            </a:bodyPr>
            <a:lstStyle/>
            <a:p>
              <a:r>
                <a:rPr lang="en-US" sz="2000" dirty="0"/>
                <a:t>Defines architecture of the </a:t>
              </a:r>
              <a:r>
                <a:rPr lang="en-US" sz="2000" dirty="0" err="1"/>
                <a:t>Tuv</a:t>
              </a:r>
              <a:r>
                <a:rPr lang="en-US" sz="2000" dirty="0"/>
                <a:t> application</a:t>
              </a:r>
            </a:p>
          </p:txBody>
        </p:sp>
        <p:sp>
          <p:nvSpPr>
            <p:cNvPr id="67" name="Rectangle 66">
              <a:extLst>
                <a:ext uri="{FF2B5EF4-FFF2-40B4-BE49-F238E27FC236}">
                  <a16:creationId xmlns:a16="http://schemas.microsoft.com/office/drawing/2014/main" id="{22B3459C-1FAF-4FE4-A730-427AEB960745}"/>
                </a:ext>
              </a:extLst>
            </p:cNvPr>
            <p:cNvSpPr/>
            <p:nvPr/>
          </p:nvSpPr>
          <p:spPr>
            <a:xfrm>
              <a:off x="8545161" y="4504058"/>
              <a:ext cx="2568279" cy="307777"/>
            </a:xfrm>
            <a:prstGeom prst="rect">
              <a:avLst/>
            </a:prstGeom>
          </p:spPr>
          <p:txBody>
            <a:bodyPr wrap="square" lIns="0" tIns="0" rIns="0" bIns="0" anchor="ctr">
              <a:spAutoFit/>
            </a:bodyPr>
            <a:lstStyle/>
            <a:p>
              <a:r>
                <a:rPr lang="en-US" sz="2000" dirty="0" smtClean="0"/>
                <a:t>   </a:t>
              </a:r>
              <a:endParaRPr lang="en-US" sz="2000" dirty="0"/>
            </a:p>
          </p:txBody>
        </p:sp>
        <p:sp>
          <p:nvSpPr>
            <p:cNvPr id="68" name="Rectangle 67">
              <a:extLst>
                <a:ext uri="{FF2B5EF4-FFF2-40B4-BE49-F238E27FC236}">
                  <a16:creationId xmlns:a16="http://schemas.microsoft.com/office/drawing/2014/main" id="{142B6FC9-324F-4645-8444-D8ABE61C97F8}"/>
                </a:ext>
              </a:extLst>
            </p:cNvPr>
            <p:cNvSpPr/>
            <p:nvPr/>
          </p:nvSpPr>
          <p:spPr>
            <a:xfrm>
              <a:off x="8545161" y="5312871"/>
              <a:ext cx="2568279" cy="307777"/>
            </a:xfrm>
            <a:prstGeom prst="rect">
              <a:avLst/>
            </a:prstGeom>
          </p:spPr>
          <p:txBody>
            <a:bodyPr wrap="square" lIns="0" tIns="0" rIns="0" bIns="0" anchor="ctr">
              <a:spAutoFit/>
            </a:bodyPr>
            <a:lstStyle/>
            <a:p>
              <a:pPr lvl="0">
                <a:defRPr/>
              </a:pPr>
              <a:endParaRPr kumimoji="0" lang="en-US" sz="2000" b="1" i="0" u="none" strike="noStrike" kern="1200" cap="none" spc="0" normalizeH="0" baseline="0" noProof="0" dirty="0">
                <a:ln>
                  <a:noFill/>
                </a:ln>
                <a:effectLst/>
                <a:uLnTx/>
                <a:uFillTx/>
                <a:latin typeface="Calibri Light" panose="020F0302020204030204"/>
              </a:endParaRPr>
            </a:p>
          </p:txBody>
        </p:sp>
      </p:grpSp>
      <p:sp>
        <p:nvSpPr>
          <p:cNvPr id="57" name="Rectangle 56">
            <a:extLst>
              <a:ext uri="{FF2B5EF4-FFF2-40B4-BE49-F238E27FC236}">
                <a16:creationId xmlns:a16="http://schemas.microsoft.com/office/drawing/2014/main" id="{22B3459C-1FAF-4FE4-A730-427AEB960745}"/>
              </a:ext>
            </a:extLst>
          </p:cNvPr>
          <p:cNvSpPr/>
          <p:nvPr/>
        </p:nvSpPr>
        <p:spPr>
          <a:xfrm>
            <a:off x="7370470" y="4340284"/>
            <a:ext cx="4045465" cy="615553"/>
          </a:xfrm>
          <a:prstGeom prst="rect">
            <a:avLst/>
          </a:prstGeom>
        </p:spPr>
        <p:txBody>
          <a:bodyPr wrap="square" lIns="0" tIns="0" rIns="0" bIns="0" anchor="ctr">
            <a:spAutoFit/>
          </a:bodyPr>
          <a:lstStyle/>
          <a:p>
            <a:r>
              <a:rPr lang="en-US" sz="2000" dirty="0" smtClean="0"/>
              <a:t>New technology </a:t>
            </a:r>
            <a:r>
              <a:rPr lang="en-US" sz="2000" dirty="0"/>
              <a:t>and architecture suggestion    </a:t>
            </a:r>
          </a:p>
        </p:txBody>
      </p:sp>
    </p:spTree>
    <p:extLst>
      <p:ext uri="{BB962C8B-B14F-4D97-AF65-F5344CB8AC3E}">
        <p14:creationId xmlns:p14="http://schemas.microsoft.com/office/powerpoint/2010/main" val="21250036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stretch>
            <a:fillRect/>
          </a:stretch>
        </p:blipFill>
        <p:spPr>
          <a:xfrm>
            <a:off x="1136773" y="757645"/>
            <a:ext cx="10937184" cy="5819814"/>
          </a:xfrm>
          <a:prstGeom prst="rect">
            <a:avLst/>
          </a:prstGeom>
        </p:spPr>
      </p:pic>
      <p:sp>
        <p:nvSpPr>
          <p:cNvPr id="4" name="Title 1"/>
          <p:cNvSpPr>
            <a:spLocks noGrp="1"/>
          </p:cNvSpPr>
          <p:nvPr>
            <p:ph type="title"/>
          </p:nvPr>
        </p:nvSpPr>
        <p:spPr>
          <a:xfrm>
            <a:off x="258750" y="289919"/>
            <a:ext cx="6795693" cy="424732"/>
          </a:xfrm>
        </p:spPr>
        <p:txBody>
          <a:bodyPr/>
          <a:lstStyle/>
          <a:p>
            <a:r>
              <a:rPr lang="en-US" dirty="0"/>
              <a:t>Workflow for developing Azure-hosted</a:t>
            </a:r>
          </a:p>
        </p:txBody>
      </p:sp>
    </p:spTree>
    <p:extLst>
      <p:ext uri="{BB962C8B-B14F-4D97-AF65-F5344CB8AC3E}">
        <p14:creationId xmlns:p14="http://schemas.microsoft.com/office/powerpoint/2010/main" val="42933271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89045" y="1285833"/>
            <a:ext cx="4561604" cy="4286334"/>
            <a:chOff x="-37830" y="922825"/>
            <a:chExt cx="5091767" cy="4286334"/>
          </a:xfrm>
        </p:grpSpPr>
        <p:sp>
          <p:nvSpPr>
            <p:cNvPr id="5" name="Regular Pentagon 4"/>
            <p:cNvSpPr/>
            <p:nvPr/>
          </p:nvSpPr>
          <p:spPr>
            <a:xfrm>
              <a:off x="986618" y="1569156"/>
              <a:ext cx="3397954" cy="3194756"/>
            </a:xfrm>
            <a:prstGeom prst="pentagon">
              <a:avLst/>
            </a:prstGeom>
            <a:solidFill>
              <a:schemeClr val="accent6">
                <a:lumMod val="7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p:cNvSpPr txBox="1"/>
            <p:nvPr/>
          </p:nvSpPr>
          <p:spPr>
            <a:xfrm>
              <a:off x="2304303" y="922825"/>
              <a:ext cx="734305"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Write</a:t>
              </a:r>
            </a:p>
            <a:p>
              <a:pPr algn="ctr"/>
              <a:r>
                <a:rPr lang="en-IN" dirty="0">
                  <a:latin typeface="Segoe UI" panose="020B0502040204020203" pitchFamily="34" charset="0"/>
                  <a:cs typeface="Segoe UI" panose="020B0502040204020203" pitchFamily="34" charset="0"/>
                </a:rPr>
                <a:t>Test</a:t>
              </a:r>
            </a:p>
          </p:txBody>
        </p:sp>
        <p:sp>
          <p:nvSpPr>
            <p:cNvPr id="7" name="TextBox 6"/>
            <p:cNvSpPr txBox="1"/>
            <p:nvPr/>
          </p:nvSpPr>
          <p:spPr>
            <a:xfrm>
              <a:off x="4438640" y="2498471"/>
              <a:ext cx="615297"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Test</a:t>
              </a:r>
            </a:p>
            <a:p>
              <a:pPr algn="ctr"/>
              <a:r>
                <a:rPr lang="en-IN" dirty="0">
                  <a:latin typeface="Segoe UI" panose="020B0502040204020203" pitchFamily="34" charset="0"/>
                  <a:cs typeface="Segoe UI" panose="020B0502040204020203" pitchFamily="34" charset="0"/>
                </a:rPr>
                <a:t>Fails</a:t>
              </a:r>
            </a:p>
          </p:txBody>
        </p:sp>
        <p:sp>
          <p:nvSpPr>
            <p:cNvPr id="8" name="TextBox 7"/>
            <p:cNvSpPr txBox="1"/>
            <p:nvPr/>
          </p:nvSpPr>
          <p:spPr>
            <a:xfrm>
              <a:off x="3722211" y="4562828"/>
              <a:ext cx="734305"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Write</a:t>
              </a:r>
            </a:p>
            <a:p>
              <a:pPr algn="ctr"/>
              <a:r>
                <a:rPr lang="en-IN" dirty="0">
                  <a:latin typeface="Segoe UI" panose="020B0502040204020203" pitchFamily="34" charset="0"/>
                  <a:cs typeface="Segoe UI" panose="020B0502040204020203" pitchFamily="34" charset="0"/>
                </a:rPr>
                <a:t>Code</a:t>
              </a:r>
            </a:p>
          </p:txBody>
        </p:sp>
        <p:sp>
          <p:nvSpPr>
            <p:cNvPr id="9" name="TextBox 8"/>
            <p:cNvSpPr txBox="1"/>
            <p:nvPr/>
          </p:nvSpPr>
          <p:spPr>
            <a:xfrm>
              <a:off x="748175" y="4440746"/>
              <a:ext cx="837665"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Test</a:t>
              </a:r>
            </a:p>
            <a:p>
              <a:pPr algn="ctr"/>
              <a:r>
                <a:rPr lang="en-IN" dirty="0">
                  <a:latin typeface="Segoe UI" panose="020B0502040204020203" pitchFamily="34" charset="0"/>
                  <a:cs typeface="Segoe UI" panose="020B0502040204020203" pitchFamily="34" charset="0"/>
                </a:rPr>
                <a:t>Passes</a:t>
              </a:r>
            </a:p>
          </p:txBody>
        </p:sp>
        <p:sp>
          <p:nvSpPr>
            <p:cNvPr id="10" name="TextBox 9"/>
            <p:cNvSpPr txBox="1"/>
            <p:nvPr/>
          </p:nvSpPr>
          <p:spPr>
            <a:xfrm>
              <a:off x="-37830" y="2635619"/>
              <a:ext cx="1024448" cy="369332"/>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Refactor</a:t>
              </a: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val="0"/>
                </a:ext>
              </a:extLst>
            </a:blip>
            <a:stretch>
              <a:fillRect/>
            </a:stretch>
          </p:blipFill>
          <p:spPr>
            <a:xfrm>
              <a:off x="2337748" y="2684478"/>
              <a:ext cx="742564" cy="742564"/>
            </a:xfrm>
            <a:prstGeom prst="rect">
              <a:avLst/>
            </a:prstGeom>
          </p:spPr>
        </p:pic>
        <p:sp>
          <p:nvSpPr>
            <p:cNvPr id="12" name="TextBox 11"/>
            <p:cNvSpPr txBox="1"/>
            <p:nvPr/>
          </p:nvSpPr>
          <p:spPr>
            <a:xfrm>
              <a:off x="2379453" y="3501007"/>
              <a:ext cx="659155" cy="369332"/>
            </a:xfrm>
            <a:prstGeom prst="rect">
              <a:avLst/>
            </a:prstGeom>
            <a:noFill/>
          </p:spPr>
          <p:txBody>
            <a:bodyPr wrap="none" rtlCol="0">
              <a:spAutoFit/>
            </a:bodyPr>
            <a:lstStyle/>
            <a:p>
              <a:pPr algn="ctr"/>
              <a:r>
                <a:rPr lang="en-IN" b="1" dirty="0">
                  <a:solidFill>
                    <a:schemeClr val="bg1"/>
                  </a:solidFill>
                  <a:latin typeface="Segoe UI" panose="020B0502040204020203" pitchFamily="34" charset="0"/>
                  <a:cs typeface="Segoe UI" panose="020B0502040204020203" pitchFamily="34" charset="0"/>
                </a:rPr>
                <a:t>TDD</a:t>
              </a:r>
            </a:p>
          </p:txBody>
        </p:sp>
      </p:grpSp>
      <p:cxnSp>
        <p:nvCxnSpPr>
          <p:cNvPr id="13" name="Straight Connector 12"/>
          <p:cNvCxnSpPr/>
          <p:nvPr/>
        </p:nvCxnSpPr>
        <p:spPr>
          <a:xfrm rot="5400000">
            <a:off x="3396000" y="3429000"/>
            <a:ext cx="5400000" cy="0"/>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32">
            <a:extLst>
              <a:ext uri="{FF2B5EF4-FFF2-40B4-BE49-F238E27FC236}">
                <a16:creationId xmlns:a16="http://schemas.microsoft.com/office/drawing/2014/main" id="{F04C3A3D-F37C-4181-80D5-71956A506767}"/>
              </a:ext>
            </a:extLst>
          </p:cNvPr>
          <p:cNvSpPr/>
          <p:nvPr/>
        </p:nvSpPr>
        <p:spPr>
          <a:xfrm>
            <a:off x="8441121" y="1800237"/>
            <a:ext cx="555262" cy="478674"/>
          </a:xfrm>
          <a:custGeom>
            <a:avLst/>
            <a:gdLst>
              <a:gd name="connsiteX0" fmla="*/ 370174 w 740349"/>
              <a:gd name="connsiteY0" fmla="*/ 0 h 638232"/>
              <a:gd name="connsiteX1" fmla="*/ 740349 w 740349"/>
              <a:gd name="connsiteY1" fmla="*/ 638232 h 638232"/>
              <a:gd name="connsiteX2" fmla="*/ 0 w 740349"/>
              <a:gd name="connsiteY2" fmla="*/ 638232 h 638232"/>
              <a:gd name="connsiteX3" fmla="*/ 370174 w 740349"/>
              <a:gd name="connsiteY3" fmla="*/ 0 h 638232"/>
            </a:gdLst>
            <a:ahLst/>
            <a:cxnLst>
              <a:cxn ang="0">
                <a:pos x="connsiteX0" y="connsiteY0"/>
              </a:cxn>
              <a:cxn ang="0">
                <a:pos x="connsiteX1" y="connsiteY1"/>
              </a:cxn>
              <a:cxn ang="0">
                <a:pos x="connsiteX2" y="connsiteY2"/>
              </a:cxn>
              <a:cxn ang="0">
                <a:pos x="connsiteX3" y="connsiteY3"/>
              </a:cxn>
            </a:cxnLst>
            <a:rect l="l" t="t" r="r" b="b"/>
            <a:pathLst>
              <a:path w="740349" h="638232">
                <a:moveTo>
                  <a:pt x="370174" y="0"/>
                </a:moveTo>
                <a:lnTo>
                  <a:pt x="740349" y="638232"/>
                </a:lnTo>
                <a:lnTo>
                  <a:pt x="0" y="638232"/>
                </a:lnTo>
                <a:lnTo>
                  <a:pt x="37017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5" name="Freeform: Shape 34">
            <a:extLst>
              <a:ext uri="{FF2B5EF4-FFF2-40B4-BE49-F238E27FC236}">
                <a16:creationId xmlns:a16="http://schemas.microsoft.com/office/drawing/2014/main" id="{4EC25723-E0E2-4B81-A1DA-234249577C67}"/>
              </a:ext>
            </a:extLst>
          </p:cNvPr>
          <p:cNvSpPr/>
          <p:nvPr/>
        </p:nvSpPr>
        <p:spPr>
          <a:xfrm>
            <a:off x="8100412" y="2388333"/>
            <a:ext cx="1236679" cy="478007"/>
          </a:xfrm>
          <a:custGeom>
            <a:avLst/>
            <a:gdLst>
              <a:gd name="connsiteX0" fmla="*/ 369659 w 1648905"/>
              <a:gd name="connsiteY0" fmla="*/ 0 h 637343"/>
              <a:gd name="connsiteX1" fmla="*/ 1279246 w 1648905"/>
              <a:gd name="connsiteY1" fmla="*/ 0 h 637343"/>
              <a:gd name="connsiteX2" fmla="*/ 1648905 w 1648905"/>
              <a:gd name="connsiteY2" fmla="*/ 637343 h 637343"/>
              <a:gd name="connsiteX3" fmla="*/ 0 w 1648905"/>
              <a:gd name="connsiteY3" fmla="*/ 637343 h 637343"/>
              <a:gd name="connsiteX4" fmla="*/ 369659 w 1648905"/>
              <a:gd name="connsiteY4" fmla="*/ 0 h 63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905" h="637343">
                <a:moveTo>
                  <a:pt x="369659" y="0"/>
                </a:moveTo>
                <a:lnTo>
                  <a:pt x="1279246" y="0"/>
                </a:lnTo>
                <a:lnTo>
                  <a:pt x="1648905" y="637343"/>
                </a:lnTo>
                <a:lnTo>
                  <a:pt x="0" y="637343"/>
                </a:lnTo>
                <a:lnTo>
                  <a:pt x="369659" y="0"/>
                </a:ln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6" name="Freeform: Shape 36">
            <a:extLst>
              <a:ext uri="{FF2B5EF4-FFF2-40B4-BE49-F238E27FC236}">
                <a16:creationId xmlns:a16="http://schemas.microsoft.com/office/drawing/2014/main" id="{1A07A58F-A783-4879-B5F8-241324A8272A}"/>
              </a:ext>
            </a:extLst>
          </p:cNvPr>
          <p:cNvSpPr/>
          <p:nvPr/>
        </p:nvSpPr>
        <p:spPr>
          <a:xfrm>
            <a:off x="7759704" y="2975762"/>
            <a:ext cx="1918096" cy="478007"/>
          </a:xfrm>
          <a:custGeom>
            <a:avLst/>
            <a:gdLst>
              <a:gd name="connsiteX0" fmla="*/ 369659 w 2557461"/>
              <a:gd name="connsiteY0" fmla="*/ 0 h 637343"/>
              <a:gd name="connsiteX1" fmla="*/ 2187802 w 2557461"/>
              <a:gd name="connsiteY1" fmla="*/ 0 h 637343"/>
              <a:gd name="connsiteX2" fmla="*/ 2557461 w 2557461"/>
              <a:gd name="connsiteY2" fmla="*/ 637343 h 637343"/>
              <a:gd name="connsiteX3" fmla="*/ 0 w 2557461"/>
              <a:gd name="connsiteY3" fmla="*/ 637343 h 637343"/>
              <a:gd name="connsiteX4" fmla="*/ 369659 w 2557461"/>
              <a:gd name="connsiteY4" fmla="*/ 0 h 63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7461" h="637343">
                <a:moveTo>
                  <a:pt x="369659" y="0"/>
                </a:moveTo>
                <a:lnTo>
                  <a:pt x="2187802" y="0"/>
                </a:lnTo>
                <a:lnTo>
                  <a:pt x="2557461" y="637343"/>
                </a:lnTo>
                <a:lnTo>
                  <a:pt x="0" y="637343"/>
                </a:lnTo>
                <a:lnTo>
                  <a:pt x="369659"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7" name="Freeform: Shape 38">
            <a:extLst>
              <a:ext uri="{FF2B5EF4-FFF2-40B4-BE49-F238E27FC236}">
                <a16:creationId xmlns:a16="http://schemas.microsoft.com/office/drawing/2014/main" id="{C9606F54-1E63-4A39-8DD7-BE151740EBD1}"/>
              </a:ext>
            </a:extLst>
          </p:cNvPr>
          <p:cNvSpPr/>
          <p:nvPr/>
        </p:nvSpPr>
        <p:spPr>
          <a:xfrm>
            <a:off x="7418996" y="3563190"/>
            <a:ext cx="2599511" cy="478006"/>
          </a:xfrm>
          <a:custGeom>
            <a:avLst/>
            <a:gdLst>
              <a:gd name="connsiteX0" fmla="*/ 369658 w 3466015"/>
              <a:gd name="connsiteY0" fmla="*/ 0 h 637341"/>
              <a:gd name="connsiteX1" fmla="*/ 3096357 w 3466015"/>
              <a:gd name="connsiteY1" fmla="*/ 0 h 637341"/>
              <a:gd name="connsiteX2" fmla="*/ 3466015 w 3466015"/>
              <a:gd name="connsiteY2" fmla="*/ 637341 h 637341"/>
              <a:gd name="connsiteX3" fmla="*/ 0 w 3466015"/>
              <a:gd name="connsiteY3" fmla="*/ 637341 h 637341"/>
              <a:gd name="connsiteX4" fmla="*/ 369658 w 3466015"/>
              <a:gd name="connsiteY4" fmla="*/ 0 h 637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015" h="637341">
                <a:moveTo>
                  <a:pt x="369658" y="0"/>
                </a:moveTo>
                <a:lnTo>
                  <a:pt x="3096357" y="0"/>
                </a:lnTo>
                <a:lnTo>
                  <a:pt x="3466015" y="637341"/>
                </a:lnTo>
                <a:lnTo>
                  <a:pt x="0" y="637341"/>
                </a:lnTo>
                <a:lnTo>
                  <a:pt x="369658"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8" name="Freeform: Shape 40">
            <a:extLst>
              <a:ext uri="{FF2B5EF4-FFF2-40B4-BE49-F238E27FC236}">
                <a16:creationId xmlns:a16="http://schemas.microsoft.com/office/drawing/2014/main" id="{FEF32B76-3513-4F48-AF76-5517CE6BDA25}"/>
              </a:ext>
            </a:extLst>
          </p:cNvPr>
          <p:cNvSpPr/>
          <p:nvPr/>
        </p:nvSpPr>
        <p:spPr>
          <a:xfrm>
            <a:off x="7079063" y="4150616"/>
            <a:ext cx="3279375" cy="476669"/>
          </a:xfrm>
          <a:custGeom>
            <a:avLst/>
            <a:gdLst>
              <a:gd name="connsiteX0" fmla="*/ 368624 w 4372500"/>
              <a:gd name="connsiteY0" fmla="*/ 0 h 635558"/>
              <a:gd name="connsiteX1" fmla="*/ 4003877 w 4372500"/>
              <a:gd name="connsiteY1" fmla="*/ 0 h 635558"/>
              <a:gd name="connsiteX2" fmla="*/ 4372500 w 4372500"/>
              <a:gd name="connsiteY2" fmla="*/ 635558 h 635558"/>
              <a:gd name="connsiteX3" fmla="*/ 0 w 4372500"/>
              <a:gd name="connsiteY3" fmla="*/ 635558 h 635558"/>
              <a:gd name="connsiteX4" fmla="*/ 368624 w 4372500"/>
              <a:gd name="connsiteY4" fmla="*/ 0 h 63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2500" h="635558">
                <a:moveTo>
                  <a:pt x="368624" y="0"/>
                </a:moveTo>
                <a:lnTo>
                  <a:pt x="4003877" y="0"/>
                </a:lnTo>
                <a:lnTo>
                  <a:pt x="4372500" y="635558"/>
                </a:lnTo>
                <a:lnTo>
                  <a:pt x="0" y="635558"/>
                </a:lnTo>
                <a:lnTo>
                  <a:pt x="368624" y="0"/>
                </a:ln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9" name="Freeform: Shape 72">
            <a:extLst>
              <a:ext uri="{FF2B5EF4-FFF2-40B4-BE49-F238E27FC236}">
                <a16:creationId xmlns:a16="http://schemas.microsoft.com/office/drawing/2014/main" id="{6F44FB87-AEAE-4F15-A8D7-9D4A6127DB64}"/>
              </a:ext>
            </a:extLst>
          </p:cNvPr>
          <p:cNvSpPr/>
          <p:nvPr/>
        </p:nvSpPr>
        <p:spPr>
          <a:xfrm>
            <a:off x="6737966" y="4736706"/>
            <a:ext cx="3961569" cy="478677"/>
          </a:xfrm>
          <a:custGeom>
            <a:avLst/>
            <a:gdLst>
              <a:gd name="connsiteX0" fmla="*/ 370177 w 5282092"/>
              <a:gd name="connsiteY0" fmla="*/ 0 h 638236"/>
              <a:gd name="connsiteX1" fmla="*/ 4911915 w 5282092"/>
              <a:gd name="connsiteY1" fmla="*/ 0 h 638236"/>
              <a:gd name="connsiteX2" fmla="*/ 5282092 w 5282092"/>
              <a:gd name="connsiteY2" fmla="*/ 638236 h 638236"/>
              <a:gd name="connsiteX3" fmla="*/ 0 w 5282092"/>
              <a:gd name="connsiteY3" fmla="*/ 638236 h 638236"/>
              <a:gd name="connsiteX4" fmla="*/ 370177 w 5282092"/>
              <a:gd name="connsiteY4" fmla="*/ 0 h 6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2092" h="638236">
                <a:moveTo>
                  <a:pt x="370177" y="0"/>
                </a:moveTo>
                <a:lnTo>
                  <a:pt x="4911915" y="0"/>
                </a:lnTo>
                <a:lnTo>
                  <a:pt x="5282092" y="638236"/>
                </a:lnTo>
                <a:lnTo>
                  <a:pt x="0" y="638236"/>
                </a:lnTo>
                <a:lnTo>
                  <a:pt x="370177" y="0"/>
                </a:ln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20" name="Freeform: Shape 73">
            <a:extLst>
              <a:ext uri="{FF2B5EF4-FFF2-40B4-BE49-F238E27FC236}">
                <a16:creationId xmlns:a16="http://schemas.microsoft.com/office/drawing/2014/main" id="{F6379FD3-B342-4B4E-9005-018B5AAAD875}"/>
              </a:ext>
            </a:extLst>
          </p:cNvPr>
          <p:cNvSpPr/>
          <p:nvPr/>
        </p:nvSpPr>
        <p:spPr>
          <a:xfrm flipH="1">
            <a:off x="8718750" y="1800237"/>
            <a:ext cx="1979621" cy="3415146"/>
          </a:xfrm>
          <a:custGeom>
            <a:avLst/>
            <a:gdLst>
              <a:gd name="connsiteX0" fmla="*/ 2639494 w 2639494"/>
              <a:gd name="connsiteY0" fmla="*/ 0 h 4553528"/>
              <a:gd name="connsiteX1" fmla="*/ 0 w 2639494"/>
              <a:gd name="connsiteY1" fmla="*/ 4553528 h 4553528"/>
              <a:gd name="connsiteX2" fmla="*/ 1193072 w 2639494"/>
              <a:gd name="connsiteY2" fmla="*/ 4553528 h 4553528"/>
            </a:gdLst>
            <a:ahLst/>
            <a:cxnLst>
              <a:cxn ang="0">
                <a:pos x="connsiteX0" y="connsiteY0"/>
              </a:cxn>
              <a:cxn ang="0">
                <a:pos x="connsiteX1" y="connsiteY1"/>
              </a:cxn>
              <a:cxn ang="0">
                <a:pos x="connsiteX2" y="connsiteY2"/>
              </a:cxn>
            </a:cxnLst>
            <a:rect l="l" t="t" r="r" b="b"/>
            <a:pathLst>
              <a:path w="2639494" h="4553528">
                <a:moveTo>
                  <a:pt x="2639494" y="0"/>
                </a:moveTo>
                <a:lnTo>
                  <a:pt x="0" y="4553528"/>
                </a:lnTo>
                <a:lnTo>
                  <a:pt x="1193072" y="4553528"/>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21" name="TextBox 20"/>
          <p:cNvSpPr txBox="1"/>
          <p:nvPr/>
        </p:nvSpPr>
        <p:spPr>
          <a:xfrm>
            <a:off x="9366481" y="2035382"/>
            <a:ext cx="1643207"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End – to – End</a:t>
            </a:r>
          </a:p>
          <a:p>
            <a:pPr algn="ctr"/>
            <a:r>
              <a:rPr lang="en-IN" dirty="0">
                <a:latin typeface="Segoe UI" panose="020B0502040204020203" pitchFamily="34" charset="0"/>
                <a:cs typeface="Segoe UI" panose="020B0502040204020203" pitchFamily="34" charset="0"/>
              </a:rPr>
              <a:t>Tests</a:t>
            </a:r>
          </a:p>
        </p:txBody>
      </p:sp>
      <p:sp>
        <p:nvSpPr>
          <p:cNvPr id="22" name="TextBox 21"/>
          <p:cNvSpPr txBox="1"/>
          <p:nvPr/>
        </p:nvSpPr>
        <p:spPr>
          <a:xfrm>
            <a:off x="9845048" y="3126409"/>
            <a:ext cx="1367489"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Integration </a:t>
            </a:r>
          </a:p>
          <a:p>
            <a:pPr algn="ctr"/>
            <a:r>
              <a:rPr lang="en-IN" dirty="0">
                <a:latin typeface="Segoe UI" panose="020B0502040204020203" pitchFamily="34" charset="0"/>
                <a:cs typeface="Segoe UI" panose="020B0502040204020203" pitchFamily="34" charset="0"/>
              </a:rPr>
              <a:t>Tests</a:t>
            </a:r>
          </a:p>
        </p:txBody>
      </p:sp>
      <p:sp>
        <p:nvSpPr>
          <p:cNvPr id="23" name="TextBox 22"/>
          <p:cNvSpPr txBox="1"/>
          <p:nvPr/>
        </p:nvSpPr>
        <p:spPr>
          <a:xfrm>
            <a:off x="10358438" y="4060308"/>
            <a:ext cx="1519431" cy="1200329"/>
          </a:xfrm>
          <a:prstGeom prst="rect">
            <a:avLst/>
          </a:prstGeom>
          <a:noFill/>
        </p:spPr>
        <p:txBody>
          <a:bodyPr wrap="square" rtlCol="0">
            <a:spAutoFit/>
          </a:bodyPr>
          <a:lstStyle/>
          <a:p>
            <a:pPr algn="ctr"/>
            <a:r>
              <a:rPr lang="en-IN" dirty="0">
                <a:latin typeface="Segoe UI" panose="020B0502040204020203" pitchFamily="34" charset="0"/>
                <a:cs typeface="Segoe UI" panose="020B0502040204020203" pitchFamily="34" charset="0"/>
              </a:rPr>
              <a:t>Unit Tests</a:t>
            </a:r>
          </a:p>
          <a:p>
            <a:pPr algn="ctr"/>
            <a:r>
              <a:rPr lang="en-IN" dirty="0">
                <a:latin typeface="Segoe UI" panose="020B0502040204020203" pitchFamily="34" charset="0"/>
                <a:cs typeface="Segoe UI" panose="020B0502040204020203" pitchFamily="34" charset="0"/>
              </a:rPr>
              <a:t>(Property based</a:t>
            </a:r>
          </a:p>
          <a:p>
            <a:pPr algn="ctr"/>
            <a:r>
              <a:rPr lang="en-IN" dirty="0">
                <a:latin typeface="Segoe UI" panose="020B0502040204020203" pitchFamily="34" charset="0"/>
                <a:cs typeface="Segoe UI" panose="020B0502040204020203" pitchFamily="34" charset="0"/>
              </a:rPr>
              <a:t>Testing)</a:t>
            </a:r>
          </a:p>
        </p:txBody>
      </p:sp>
      <p:sp>
        <p:nvSpPr>
          <p:cNvPr id="24" name="Title 1"/>
          <p:cNvSpPr txBox="1">
            <a:spLocks noGrp="1"/>
          </p:cNvSpPr>
          <p:nvPr>
            <p:ph type="title"/>
          </p:nvPr>
        </p:nvSpPr>
        <p:spPr>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r>
              <a:rPr lang="en-IN" dirty="0" smtClean="0"/>
              <a:t>Delivery – TDD</a:t>
            </a:r>
            <a:endParaRPr lang="en-IN" dirty="0"/>
          </a:p>
        </p:txBody>
      </p:sp>
    </p:spTree>
    <p:extLst>
      <p:ext uri="{BB962C8B-B14F-4D97-AF65-F5344CB8AC3E}">
        <p14:creationId xmlns:p14="http://schemas.microsoft.com/office/powerpoint/2010/main" val="1551282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9240" y="795127"/>
            <a:ext cx="2387600" cy="2387600"/>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191520" y="1352187"/>
            <a:ext cx="3563796" cy="1200329"/>
          </a:xfrm>
          <a:prstGeom prst="rect">
            <a:avLst/>
          </a:prstGeom>
        </p:spPr>
        <p:txBody>
          <a:bodyPr wrap="none">
            <a:spAutoFit/>
          </a:bodyPr>
          <a:lstStyle/>
          <a:p>
            <a:pPr marL="0" marR="0" lvl="1">
              <a:spcBef>
                <a:spcPts val="0"/>
              </a:spcBef>
              <a:spcAft>
                <a:spcPts val="800"/>
              </a:spcAft>
              <a:tabLst>
                <a:tab pos="914400" algn="l"/>
              </a:tabLst>
            </a:pPr>
            <a:r>
              <a:rPr lang="en-US" sz="4400" b="1" dirty="0">
                <a:solidFill>
                  <a:srgbClr val="03045E"/>
                </a:solidFill>
                <a:latin typeface="Montserrat" panose="00000500000000000000" pitchFamily="50" charset="0"/>
                <a:ea typeface="Times New Roman" panose="02020603050405020304" pitchFamily="18" charset="0"/>
                <a:cs typeface="Times New Roman" panose="02020603050405020304" pitchFamily="18" charset="0"/>
              </a:rPr>
              <a:t>Thankyou.</a:t>
            </a:r>
            <a:br>
              <a:rPr lang="en-US" sz="4400" b="1" dirty="0">
                <a:solidFill>
                  <a:srgbClr val="03045E"/>
                </a:solidFill>
                <a:latin typeface="Montserrat" panose="00000500000000000000" pitchFamily="50" charset="0"/>
                <a:ea typeface="Times New Roman" panose="02020603050405020304" pitchFamily="18" charset="0"/>
                <a:cs typeface="Times New Roman" panose="02020603050405020304" pitchFamily="18" charset="0"/>
              </a:rPr>
            </a:br>
            <a:r>
              <a:rPr lang="en-US" sz="2800" dirty="0">
                <a:solidFill>
                  <a:schemeClr val="tx1">
                    <a:lumMod val="85000"/>
                    <a:lumOff val="15000"/>
                  </a:schemeClr>
                </a:solidFill>
                <a:latin typeface="Montserrat Light" panose="00000400000000000000" pitchFamily="50" charset="0"/>
                <a:ea typeface="Times New Roman" panose="02020603050405020304" pitchFamily="18" charset="0"/>
                <a:cs typeface="Times New Roman" panose="02020603050405020304" pitchFamily="18" charset="0"/>
              </a:rPr>
              <a:t>Let’s Connect Soon</a:t>
            </a:r>
            <a:endParaRPr lang="en-US" sz="2800" dirty="0">
              <a:solidFill>
                <a:schemeClr val="tx1">
                  <a:lumMod val="85000"/>
                  <a:lumOff val="15000"/>
                </a:schemeClr>
              </a:solidFill>
              <a:effectLst/>
              <a:latin typeface="Montserrat Light" panose="00000400000000000000" pitchFamily="50" charset="0"/>
              <a:ea typeface="Times New Roman" panose="02020603050405020304" pitchFamily="18" charset="0"/>
              <a:cs typeface="Times New Roman" panose="02020603050405020304" pitchFamily="18" charset="0"/>
            </a:endParaRPr>
          </a:p>
        </p:txBody>
      </p:sp>
      <p:sp>
        <p:nvSpPr>
          <p:cNvPr id="5" name="Rectangle 4"/>
          <p:cNvSpPr/>
          <p:nvPr/>
        </p:nvSpPr>
        <p:spPr>
          <a:xfrm>
            <a:off x="1191520" y="3109575"/>
            <a:ext cx="1463040" cy="73152"/>
          </a:xfrm>
          <a:prstGeom prst="rect">
            <a:avLst/>
          </a:prstGeom>
          <a:solidFill>
            <a:srgbClr val="FBA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t="561"/>
          <a:stretch/>
        </p:blipFill>
        <p:spPr>
          <a:xfrm>
            <a:off x="8130541" y="27353"/>
            <a:ext cx="3534900" cy="3631892"/>
          </a:xfrm>
          <a:prstGeom prst="rect">
            <a:avLst/>
          </a:prstGeom>
        </p:spPr>
      </p:pic>
      <p:sp>
        <p:nvSpPr>
          <p:cNvPr id="8" name="Rectangle 7"/>
          <p:cNvSpPr/>
          <p:nvPr/>
        </p:nvSpPr>
        <p:spPr>
          <a:xfrm>
            <a:off x="596975" y="3478250"/>
            <a:ext cx="3006273" cy="2785378"/>
          </a:xfrm>
          <a:prstGeom prst="rect">
            <a:avLst/>
          </a:prstGeom>
        </p:spPr>
        <p:txBody>
          <a:bodyPr wrap="square">
            <a:spAutoFit/>
          </a:bodyPr>
          <a:lstStyle/>
          <a:p>
            <a:pPr>
              <a:lnSpc>
                <a:spcPts val="2400"/>
              </a:lnSpc>
            </a:pPr>
            <a:r>
              <a:rPr lang="en-US" b="1" i="0" dirty="0">
                <a:solidFill>
                  <a:schemeClr val="tx1">
                    <a:lumMod val="75000"/>
                    <a:lumOff val="25000"/>
                  </a:schemeClr>
                </a:solidFill>
                <a:effectLst/>
                <a:latin typeface="Arial" panose="020B0604020202020204" pitchFamily="34" charset="0"/>
                <a:cs typeface="Arial" panose="020B0604020202020204" pitchFamily="34" charset="0"/>
              </a:rPr>
              <a:t>Corporate Headquarters</a:t>
            </a:r>
          </a:p>
          <a:p>
            <a:pPr>
              <a:lnSpc>
                <a:spcPts val="1000"/>
              </a:lnSpc>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a:lnSpc>
                <a:spcPts val="1560"/>
              </a:lnSpc>
            </a:pPr>
            <a:r>
              <a:rPr lang="en-US" sz="1300" b="1" cap="all" dirty="0">
                <a:solidFill>
                  <a:schemeClr val="tx1">
                    <a:lumMod val="75000"/>
                    <a:lumOff val="25000"/>
                  </a:schemeClr>
                </a:solidFill>
                <a:latin typeface="Arial" panose="020B0604020202020204" pitchFamily="34" charset="0"/>
                <a:cs typeface="Arial" panose="020B0604020202020204" pitchFamily="34" charset="0"/>
              </a:rPr>
              <a:t>The Netherlands</a:t>
            </a:r>
          </a:p>
          <a:p>
            <a:pPr>
              <a:lnSpc>
                <a:spcPts val="1560"/>
              </a:lnSpc>
            </a:pPr>
            <a:r>
              <a:rPr lang="en-US" sz="1200" dirty="0">
                <a:solidFill>
                  <a:schemeClr val="tx1">
                    <a:lumMod val="75000"/>
                    <a:lumOff val="25000"/>
                  </a:schemeClr>
                </a:solidFill>
                <a:latin typeface="Arial" panose="020B0604020202020204" pitchFamily="34" charset="0"/>
                <a:cs typeface="Arial" panose="020B0604020202020204" pitchFamily="34" charset="0"/>
              </a:rPr>
              <a:t>Maria Montessorilaan 5, </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dirty="0">
                <a:solidFill>
                  <a:schemeClr val="tx1">
                    <a:lumMod val="75000"/>
                    <a:lumOff val="25000"/>
                  </a:schemeClr>
                </a:solidFill>
                <a:latin typeface="Arial" panose="020B0604020202020204" pitchFamily="34" charset="0"/>
                <a:cs typeface="Arial" panose="020B0604020202020204" pitchFamily="34" charset="0"/>
              </a:rPr>
              <a:t>2719 DB Zoetermeer</a:t>
            </a:r>
          </a:p>
          <a:p>
            <a:pPr>
              <a:lnSpc>
                <a:spcPts val="1560"/>
              </a:lnSpc>
            </a:pPr>
            <a:r>
              <a:rPr lang="en-US" sz="1200" b="1" dirty="0">
                <a:solidFill>
                  <a:schemeClr val="tx1">
                    <a:lumMod val="75000"/>
                    <a:lumOff val="25000"/>
                  </a:schemeClr>
                </a:solidFill>
                <a:latin typeface="Arial" panose="020B0604020202020204" pitchFamily="34" charset="0"/>
                <a:cs typeface="Arial" panose="020B0604020202020204" pitchFamily="34" charset="0"/>
              </a:rPr>
              <a:t>Tel: </a:t>
            </a:r>
            <a:r>
              <a:rPr lang="en-US" sz="1200" dirty="0">
                <a:solidFill>
                  <a:schemeClr val="tx1">
                    <a:lumMod val="75000"/>
                    <a:lumOff val="25000"/>
                  </a:schemeClr>
                </a:solidFill>
                <a:latin typeface="Arial" panose="020B0604020202020204" pitchFamily="34" charset="0"/>
                <a:cs typeface="Arial" panose="020B0604020202020204" pitchFamily="34" charset="0"/>
              </a:rPr>
              <a:t>+31 (0) 79 3200 980 </a:t>
            </a:r>
          </a:p>
          <a:p>
            <a:pPr>
              <a:lnSpc>
                <a:spcPts val="1560"/>
              </a:lnSpc>
            </a:pPr>
            <a:endParaRPr lang="en-US" sz="1200" b="0" i="0" dirty="0">
              <a:solidFill>
                <a:schemeClr val="tx1">
                  <a:lumMod val="75000"/>
                  <a:lumOff val="25000"/>
                </a:schemeClr>
              </a:solidFill>
              <a:effectLst/>
              <a:latin typeface="Arial" panose="020B0604020202020204" pitchFamily="34" charset="0"/>
              <a:cs typeface="Arial" panose="020B0604020202020204" pitchFamily="34" charset="0"/>
            </a:endParaRPr>
          </a:p>
          <a:p>
            <a:pPr>
              <a:lnSpc>
                <a:spcPts val="1560"/>
              </a:lnSpc>
            </a:pPr>
            <a:r>
              <a:rPr lang="en-US" sz="1300" b="1" cap="all" dirty="0">
                <a:solidFill>
                  <a:schemeClr val="tx1">
                    <a:lumMod val="75000"/>
                    <a:lumOff val="25000"/>
                  </a:schemeClr>
                </a:solidFill>
                <a:latin typeface="Arial" panose="020B0604020202020204" pitchFamily="34" charset="0"/>
                <a:cs typeface="Arial" panose="020B0604020202020204" pitchFamily="34" charset="0"/>
              </a:rPr>
              <a:t>India</a:t>
            </a:r>
          </a:p>
          <a:p>
            <a:pPr>
              <a:lnSpc>
                <a:spcPts val="1560"/>
              </a:lnSpc>
            </a:pPr>
            <a:r>
              <a:rPr lang="en-US" sz="1200" dirty="0">
                <a:solidFill>
                  <a:schemeClr val="tx1">
                    <a:lumMod val="75000"/>
                    <a:lumOff val="25000"/>
                  </a:schemeClr>
                </a:solidFill>
                <a:latin typeface="Arial" panose="020B0604020202020204" pitchFamily="34" charset="0"/>
                <a:cs typeface="Arial" panose="020B0604020202020204" pitchFamily="34" charset="0"/>
              </a:rPr>
              <a:t>B/81, Corporate House, </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dirty="0">
                <a:solidFill>
                  <a:schemeClr val="tx1">
                    <a:lumMod val="75000"/>
                    <a:lumOff val="25000"/>
                  </a:schemeClr>
                </a:solidFill>
                <a:latin typeface="Arial" panose="020B0604020202020204" pitchFamily="34" charset="0"/>
                <a:cs typeface="Arial" panose="020B0604020202020204" pitchFamily="34" charset="0"/>
              </a:rPr>
              <a:t>Ahmedabad - 380054. India.</a:t>
            </a:r>
          </a:p>
          <a:p>
            <a:pPr>
              <a:lnSpc>
                <a:spcPts val="1560"/>
              </a:lnSpc>
            </a:pPr>
            <a:r>
              <a:rPr lang="en-US" sz="1200" b="1" dirty="0">
                <a:solidFill>
                  <a:schemeClr val="tx1">
                    <a:lumMod val="75000"/>
                    <a:lumOff val="25000"/>
                  </a:schemeClr>
                </a:solidFill>
                <a:latin typeface="Arial" panose="020B0604020202020204" pitchFamily="34" charset="0"/>
                <a:cs typeface="Arial" panose="020B0604020202020204" pitchFamily="34" charset="0"/>
              </a:rPr>
              <a:t>Tel: </a:t>
            </a:r>
            <a:r>
              <a:rPr lang="en-US" sz="1200" dirty="0">
                <a:solidFill>
                  <a:schemeClr val="tx1">
                    <a:lumMod val="75000"/>
                    <a:lumOff val="25000"/>
                  </a:schemeClr>
                </a:solidFill>
                <a:latin typeface="Arial" panose="020B0604020202020204" pitchFamily="34" charset="0"/>
                <a:cs typeface="Arial" panose="020B0604020202020204" pitchFamily="34" charset="0"/>
              </a:rPr>
              <a:t>+91 79 2685 2554 / 55 / 56 </a:t>
            </a:r>
          </a:p>
          <a:p>
            <a:pPr>
              <a:lnSpc>
                <a:spcPts val="1560"/>
              </a:lnSpc>
            </a:pPr>
            <a:r>
              <a:rPr lang="en-US" sz="1200" dirty="0">
                <a:solidFill>
                  <a:schemeClr val="tx1">
                    <a:lumMod val="75000"/>
                    <a:lumOff val="25000"/>
                  </a:schemeClr>
                </a:solidFill>
                <a:latin typeface="Arial" panose="020B0604020202020204" pitchFamily="34" charset="0"/>
                <a:cs typeface="Arial" panose="020B0604020202020204" pitchFamily="34" charset="0"/>
              </a:rPr>
              <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b="1" dirty="0">
                <a:solidFill>
                  <a:schemeClr val="tx1">
                    <a:lumMod val="75000"/>
                    <a:lumOff val="25000"/>
                  </a:schemeClr>
                </a:solidFill>
                <a:latin typeface="Arial" panose="020B0604020202020204" pitchFamily="34" charset="0"/>
                <a:cs typeface="Arial" panose="020B0604020202020204" pitchFamily="34" charset="0"/>
              </a:rPr>
              <a:t>E-mail: </a:t>
            </a:r>
            <a:r>
              <a:rPr lang="en-US" sz="1200" dirty="0">
                <a:solidFill>
                  <a:schemeClr val="tx1">
                    <a:lumMod val="75000"/>
                    <a:lumOff val="25000"/>
                  </a:schemeClr>
                </a:solidFill>
                <a:latin typeface="Arial" panose="020B0604020202020204" pitchFamily="34" charset="0"/>
                <a:cs typeface="Arial" panose="020B0604020202020204" pitchFamily="34" charset="0"/>
              </a:rPr>
              <a:t>gateway@thegatewaycorp.com</a:t>
            </a:r>
          </a:p>
        </p:txBody>
      </p:sp>
      <p:sp>
        <p:nvSpPr>
          <p:cNvPr id="9" name="Rectangle 8"/>
          <p:cNvSpPr/>
          <p:nvPr/>
        </p:nvSpPr>
        <p:spPr>
          <a:xfrm>
            <a:off x="10597576" y="3939140"/>
            <a:ext cx="1594424" cy="1858650"/>
          </a:xfrm>
          <a:prstGeom prst="rect">
            <a:avLst/>
          </a:prstGeom>
        </p:spPr>
        <p:txBody>
          <a:bodyPr wrap="square">
            <a:spAutoFit/>
          </a:bodyPr>
          <a:lstStyle/>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FINLAND</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INDIA</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SOUTH AFRICA</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U.S.A</a:t>
            </a:r>
          </a:p>
        </p:txBody>
      </p:sp>
      <p:sp>
        <p:nvSpPr>
          <p:cNvPr id="10" name="Rectangle 9"/>
          <p:cNvSpPr/>
          <p:nvPr/>
        </p:nvSpPr>
        <p:spPr>
          <a:xfrm>
            <a:off x="4077274" y="3478250"/>
            <a:ext cx="4274629" cy="382284"/>
          </a:xfrm>
          <a:prstGeom prst="rect">
            <a:avLst/>
          </a:prstGeom>
        </p:spPr>
        <p:txBody>
          <a:bodyPr wrap="square">
            <a:spAutoFit/>
          </a:bodyPr>
          <a:lstStyle/>
          <a:p>
            <a:pPr>
              <a:lnSpc>
                <a:spcPts val="2400"/>
              </a:lnSpc>
            </a:pPr>
            <a:r>
              <a:rPr lang="en-US" b="1" dirty="0">
                <a:solidFill>
                  <a:schemeClr val="tx1">
                    <a:lumMod val="75000"/>
                    <a:lumOff val="25000"/>
                  </a:schemeClr>
                </a:solidFill>
                <a:latin typeface="Arial" panose="020B0604020202020204" pitchFamily="34" charset="0"/>
                <a:cs typeface="Arial" panose="020B0604020202020204" pitchFamily="34" charset="0"/>
              </a:rPr>
              <a:t>Serving Clients in 16 Countries</a:t>
            </a:r>
          </a:p>
        </p:txBody>
      </p:sp>
      <p:sp>
        <p:nvSpPr>
          <p:cNvPr id="11" name="Rectangle 10"/>
          <p:cNvSpPr/>
          <p:nvPr/>
        </p:nvSpPr>
        <p:spPr>
          <a:xfrm>
            <a:off x="4482525" y="3939140"/>
            <a:ext cx="1967423" cy="1858650"/>
          </a:xfrm>
          <a:prstGeom prst="rect">
            <a:avLst/>
          </a:prstGeom>
        </p:spPr>
        <p:txBody>
          <a:bodyPr wrap="square">
            <a:spAutoFit/>
          </a:bodyPr>
          <a:lstStyle/>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BELGIUM</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FRANCE</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dirty="0">
                <a:solidFill>
                  <a:schemeClr val="tx1">
                    <a:lumMod val="75000"/>
                    <a:lumOff val="25000"/>
                  </a:schemeClr>
                </a:solidFill>
                <a:latin typeface="Arial" panose="020B0604020202020204" pitchFamily="34" charset="0"/>
                <a:cs typeface="Arial" panose="020B0604020202020204" pitchFamily="34" charset="0"/>
              </a:rPr>
              <a:t>JAPAN</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SWEDEN</a:t>
            </a:r>
          </a:p>
        </p:txBody>
      </p:sp>
      <p:sp>
        <p:nvSpPr>
          <p:cNvPr id="12" name="Rectangle 11"/>
          <p:cNvSpPr/>
          <p:nvPr/>
        </p:nvSpPr>
        <p:spPr>
          <a:xfrm>
            <a:off x="6415660" y="3939140"/>
            <a:ext cx="2143126" cy="1938992"/>
          </a:xfrm>
          <a:prstGeom prst="rect">
            <a:avLst/>
          </a:prstGeom>
        </p:spPr>
        <p:txBody>
          <a:bodyPr wrap="square">
            <a:spAutoFit/>
          </a:bodyPr>
          <a:lstStyle/>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CANADA</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GERMANY</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NORWAY</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THE NETHERLANDS</a:t>
            </a:r>
          </a:p>
        </p:txBody>
      </p:sp>
      <p:sp>
        <p:nvSpPr>
          <p:cNvPr id="13" name="Rectangle 12"/>
          <p:cNvSpPr/>
          <p:nvPr/>
        </p:nvSpPr>
        <p:spPr>
          <a:xfrm>
            <a:off x="8721151" y="3939140"/>
            <a:ext cx="1976948" cy="1858650"/>
          </a:xfrm>
          <a:prstGeom prst="rect">
            <a:avLst/>
          </a:prstGeom>
        </p:spPr>
        <p:txBody>
          <a:bodyPr wrap="square">
            <a:spAutoFit/>
          </a:bodyPr>
          <a:lstStyle/>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DENMARK</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ICELAND</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dirty="0">
                <a:solidFill>
                  <a:schemeClr val="tx1">
                    <a:lumMod val="75000"/>
                    <a:lumOff val="25000"/>
                  </a:schemeClr>
                </a:solidFill>
                <a:latin typeface="Arial" panose="020B0604020202020204" pitchFamily="34" charset="0"/>
                <a:cs typeface="Arial" panose="020B0604020202020204" pitchFamily="34" charset="0"/>
              </a:rPr>
              <a:t>U.K.</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UAE</a:t>
            </a:r>
          </a:p>
        </p:txBody>
      </p:sp>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42653" y="5559672"/>
            <a:ext cx="272852" cy="174625"/>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42653" y="5094046"/>
            <a:ext cx="272852" cy="174625"/>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315198" y="5094046"/>
            <a:ext cx="272852" cy="174625"/>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195895" y="5545025"/>
            <a:ext cx="272852" cy="174625"/>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415992" y="5559672"/>
            <a:ext cx="272852" cy="174625"/>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425594" y="5094046"/>
            <a:ext cx="272852" cy="174625"/>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324724" y="5545025"/>
            <a:ext cx="272852" cy="174625"/>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142653" y="4162792"/>
            <a:ext cx="272852" cy="174625"/>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8430198" y="4162792"/>
            <a:ext cx="272852" cy="174625"/>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0315198" y="4162792"/>
            <a:ext cx="272852" cy="174625"/>
          </a:xfrm>
          <a:prstGeom prst="rect">
            <a:avLst/>
          </a:prstGeom>
          <a:ln>
            <a:solidFill>
              <a:schemeClr val="bg1">
                <a:lumMod val="85000"/>
              </a:schemeClr>
            </a:solidFill>
          </a:ln>
        </p:spPr>
      </p:pic>
      <p:pic>
        <p:nvPicPr>
          <p:cNvPr id="24" name="Picture 23"/>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142653" y="4628419"/>
            <a:ext cx="272852" cy="174625"/>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430198" y="4628419"/>
            <a:ext cx="272852" cy="174625"/>
          </a:xfrm>
          <a:prstGeom prst="rect">
            <a:avLst/>
          </a:prstGeom>
        </p:spPr>
      </p:pic>
      <p:pic>
        <p:nvPicPr>
          <p:cNvPr id="26" name="Picture 2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315198" y="4628419"/>
            <a:ext cx="272852" cy="174625"/>
          </a:xfrm>
          <a:prstGeom prst="rect">
            <a:avLst/>
          </a:prstGeom>
        </p:spPr>
      </p:pic>
      <p:pic>
        <p:nvPicPr>
          <p:cNvPr id="27" name="Picture 26"/>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195895" y="5079778"/>
            <a:ext cx="272852" cy="174625"/>
          </a:xfrm>
          <a:prstGeom prst="rect">
            <a:avLst/>
          </a:prstGeom>
          <a:ln>
            <a:solidFill>
              <a:schemeClr val="bg1">
                <a:lumMod val="85000"/>
              </a:schemeClr>
            </a:solidFill>
          </a:ln>
        </p:spPr>
      </p:pic>
      <p:pic>
        <p:nvPicPr>
          <p:cNvPr id="28" name="Picture 27"/>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4195895" y="4628039"/>
            <a:ext cx="268529" cy="161117"/>
          </a:xfrm>
          <a:prstGeom prst="rect">
            <a:avLst/>
          </a:prstGeom>
        </p:spPr>
      </p:pic>
      <p:pic>
        <p:nvPicPr>
          <p:cNvPr id="29" name="Picture 28"/>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4195895" y="4164174"/>
            <a:ext cx="268529" cy="171859"/>
          </a:xfrm>
          <a:prstGeom prst="rect">
            <a:avLst/>
          </a:prstGeom>
        </p:spPr>
      </p:pic>
      <p:cxnSp>
        <p:nvCxnSpPr>
          <p:cNvPr id="30" name="Straight Connector 29"/>
          <p:cNvCxnSpPr/>
          <p:nvPr/>
        </p:nvCxnSpPr>
        <p:spPr>
          <a:xfrm flipV="1">
            <a:off x="3757374" y="3643241"/>
            <a:ext cx="0" cy="25603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358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5G Connected Mobility for Automotive, Rail and UAVs | Infovista">
            <a:extLst>
              <a:ext uri="{FF2B5EF4-FFF2-40B4-BE49-F238E27FC236}">
                <a16:creationId xmlns:a16="http://schemas.microsoft.com/office/drawing/2014/main" id="{18A7A21B-5E57-456F-A875-01FBB0ACF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338"/>
            <a:ext cx="12192000" cy="6029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11B3175-F039-4959-BB3D-DFEFC86C9551}"/>
              </a:ext>
            </a:extLst>
          </p:cNvPr>
          <p:cNvSpPr/>
          <p:nvPr/>
        </p:nvSpPr>
        <p:spPr>
          <a:xfrm>
            <a:off x="0" y="412958"/>
            <a:ext cx="12192000" cy="603070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841AE052-86E0-4DD4-B31C-03CA336A410B}"/>
              </a:ext>
            </a:extLst>
          </p:cNvPr>
          <p:cNvGrpSpPr/>
          <p:nvPr/>
        </p:nvGrpSpPr>
        <p:grpSpPr>
          <a:xfrm>
            <a:off x="0" y="5658776"/>
            <a:ext cx="1000125" cy="800100"/>
            <a:chOff x="0" y="6057900"/>
            <a:chExt cx="1000125" cy="800100"/>
          </a:xfrm>
        </p:grpSpPr>
        <p:sp>
          <p:nvSpPr>
            <p:cNvPr id="43" name="Right Triangle 42">
              <a:extLst>
                <a:ext uri="{FF2B5EF4-FFF2-40B4-BE49-F238E27FC236}">
                  <a16:creationId xmlns:a16="http://schemas.microsoft.com/office/drawing/2014/main" id="{90CBD865-E23A-4DD1-9155-4C4E2AB122DD}"/>
                </a:ext>
              </a:extLst>
            </p:cNvPr>
            <p:cNvSpPr/>
            <p:nvPr/>
          </p:nvSpPr>
          <p:spPr>
            <a:xfrm>
              <a:off x="0" y="6057900"/>
              <a:ext cx="800100" cy="800100"/>
            </a:xfrm>
            <a:prstGeom prst="rtTriangle">
              <a:avLst/>
            </a:prstGeom>
            <a:solidFill>
              <a:srgbClr val="FBAA0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ight Triangle 43">
              <a:extLst>
                <a:ext uri="{FF2B5EF4-FFF2-40B4-BE49-F238E27FC236}">
                  <a16:creationId xmlns:a16="http://schemas.microsoft.com/office/drawing/2014/main" id="{BA004E74-526B-426C-915E-4DCDDDEFA370}"/>
                </a:ext>
              </a:extLst>
            </p:cNvPr>
            <p:cNvSpPr/>
            <p:nvPr/>
          </p:nvSpPr>
          <p:spPr>
            <a:xfrm>
              <a:off x="600075" y="6408945"/>
              <a:ext cx="400050" cy="447675"/>
            </a:xfrm>
            <a:prstGeom prst="rtTriangle">
              <a:avLst/>
            </a:prstGeom>
            <a:solidFill>
              <a:srgbClr val="03045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52AD8425-2AA0-4D7C-801B-B853D4575A91}"/>
              </a:ext>
            </a:extLst>
          </p:cNvPr>
          <p:cNvGrpSpPr/>
          <p:nvPr/>
        </p:nvGrpSpPr>
        <p:grpSpPr>
          <a:xfrm rot="10800000">
            <a:off x="11191875" y="398680"/>
            <a:ext cx="1000125" cy="800100"/>
            <a:chOff x="0" y="6057900"/>
            <a:chExt cx="1000125" cy="800100"/>
          </a:xfrm>
        </p:grpSpPr>
        <p:sp>
          <p:nvSpPr>
            <p:cNvPr id="46" name="Right Triangle 45">
              <a:extLst>
                <a:ext uri="{FF2B5EF4-FFF2-40B4-BE49-F238E27FC236}">
                  <a16:creationId xmlns:a16="http://schemas.microsoft.com/office/drawing/2014/main" id="{514C0BCD-02B6-4C06-8596-548704B0CB24}"/>
                </a:ext>
              </a:extLst>
            </p:cNvPr>
            <p:cNvSpPr/>
            <p:nvPr/>
          </p:nvSpPr>
          <p:spPr>
            <a:xfrm>
              <a:off x="0" y="6057900"/>
              <a:ext cx="800100" cy="800100"/>
            </a:xfrm>
            <a:prstGeom prst="rtTriangle">
              <a:avLst/>
            </a:prstGeom>
            <a:solidFill>
              <a:srgbClr val="00B4D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ight Triangle 46">
              <a:extLst>
                <a:ext uri="{FF2B5EF4-FFF2-40B4-BE49-F238E27FC236}">
                  <a16:creationId xmlns:a16="http://schemas.microsoft.com/office/drawing/2014/main" id="{605F7136-ACF9-48F9-8A1A-B97E59660789}"/>
                </a:ext>
              </a:extLst>
            </p:cNvPr>
            <p:cNvSpPr/>
            <p:nvPr/>
          </p:nvSpPr>
          <p:spPr>
            <a:xfrm>
              <a:off x="600075" y="6410324"/>
              <a:ext cx="400050" cy="447675"/>
            </a:xfrm>
            <a:prstGeom prst="rtTriangle">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2" name="Straight Connector 81">
            <a:extLst>
              <a:ext uri="{FF2B5EF4-FFF2-40B4-BE49-F238E27FC236}">
                <a16:creationId xmlns:a16="http://schemas.microsoft.com/office/drawing/2014/main" id="{512C34E9-1676-4389-A003-4FC6D20239E5}"/>
              </a:ext>
            </a:extLst>
          </p:cNvPr>
          <p:cNvCxnSpPr>
            <a:cxnSpLocks/>
          </p:cNvCxnSpPr>
          <p:nvPr/>
        </p:nvCxnSpPr>
        <p:spPr>
          <a:xfrm>
            <a:off x="1094659" y="3728523"/>
            <a:ext cx="335715" cy="0"/>
          </a:xfrm>
          <a:prstGeom prst="line">
            <a:avLst/>
          </a:prstGeom>
          <a:ln>
            <a:solidFill>
              <a:srgbClr val="099DD9"/>
            </a:solidFill>
          </a:ln>
        </p:spPr>
        <p:style>
          <a:lnRef idx="1">
            <a:schemeClr val="accent1"/>
          </a:lnRef>
          <a:fillRef idx="0">
            <a:schemeClr val="accent1"/>
          </a:fillRef>
          <a:effectRef idx="0">
            <a:schemeClr val="accent1"/>
          </a:effectRef>
          <a:fontRef idx="minor">
            <a:schemeClr val="tx1"/>
          </a:fontRef>
        </p:style>
      </p:cxnSp>
      <p:sp>
        <p:nvSpPr>
          <p:cNvPr id="57" name="TextBox 3">
            <a:extLst>
              <a:ext uri="{FF2B5EF4-FFF2-40B4-BE49-F238E27FC236}">
                <a16:creationId xmlns:a16="http://schemas.microsoft.com/office/drawing/2014/main" id="{2C98E580-55B9-454C-8325-F0EB56E3FD2F}"/>
              </a:ext>
            </a:extLst>
          </p:cNvPr>
          <p:cNvSpPr txBox="1"/>
          <p:nvPr/>
        </p:nvSpPr>
        <p:spPr>
          <a:xfrm>
            <a:off x="3482551" y="3596528"/>
            <a:ext cx="5157403"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400" b="1" spc="300" dirty="0">
                <a:latin typeface="Arial Black" panose="020B0A04020102020204" pitchFamily="34" charset="0"/>
              </a:rPr>
              <a:t>OUR</a:t>
            </a:r>
            <a:r>
              <a:rPr lang="en-US" sz="4000" b="1" spc="300" dirty="0">
                <a:latin typeface="Arial Black" panose="020B0A04020102020204" pitchFamily="34" charset="0"/>
              </a:rPr>
              <a:t>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lumMod val="75000"/>
                  <a:lumOff val="25000"/>
                </a:prstClr>
              </a:solidFill>
              <a:effectLst/>
              <a:uLnTx/>
              <a:uFillTx/>
              <a:latin typeface="Calibri" panose="020F0502020204030204"/>
              <a:ea typeface="Arial" charset="0"/>
              <a:cs typeface="Arial" charset="0"/>
            </a:endParaRPr>
          </a:p>
        </p:txBody>
      </p:sp>
      <p:sp>
        <p:nvSpPr>
          <p:cNvPr id="58" name="TextBox 57">
            <a:extLst>
              <a:ext uri="{FF2B5EF4-FFF2-40B4-BE49-F238E27FC236}">
                <a16:creationId xmlns:a16="http://schemas.microsoft.com/office/drawing/2014/main" id="{34AE8C59-9180-45D6-BF2C-32ADED0B25A5}"/>
              </a:ext>
            </a:extLst>
          </p:cNvPr>
          <p:cNvSpPr txBox="1"/>
          <p:nvPr/>
        </p:nvSpPr>
        <p:spPr>
          <a:xfrm>
            <a:off x="3482551" y="2623091"/>
            <a:ext cx="4921333" cy="610295"/>
          </a:xfrm>
          <a:prstGeom prst="rect">
            <a:avLst/>
          </a:prstGeom>
          <a:noFill/>
        </p:spPr>
        <p:txBody>
          <a:bodyPr wrap="square" rtlCol="0">
            <a:spAutoFit/>
          </a:bodyPr>
          <a:lstStyle/>
          <a:p>
            <a:pPr algn="ctr">
              <a:lnSpc>
                <a:spcPts val="4400"/>
              </a:lnSpc>
            </a:pPr>
            <a:r>
              <a:rPr lang="en-US" sz="2800" spc="600" dirty="0">
                <a:cs typeface="Arial" panose="020B0604020202020204" pitchFamily="34" charset="0"/>
              </a:rPr>
              <a:t>Solution Architecture</a:t>
            </a:r>
          </a:p>
        </p:txBody>
      </p:sp>
      <p:cxnSp>
        <p:nvCxnSpPr>
          <p:cNvPr id="59" name="Straight Connector 58">
            <a:extLst>
              <a:ext uri="{FF2B5EF4-FFF2-40B4-BE49-F238E27FC236}">
                <a16:creationId xmlns:a16="http://schemas.microsoft.com/office/drawing/2014/main" id="{B21D9524-5535-483B-953B-F86FDA32DB37}"/>
              </a:ext>
            </a:extLst>
          </p:cNvPr>
          <p:cNvCxnSpPr/>
          <p:nvPr/>
        </p:nvCxnSpPr>
        <p:spPr>
          <a:xfrm>
            <a:off x="8403884" y="3000564"/>
            <a:ext cx="181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9DAA35-F70D-4E11-8BAB-4D93CB82475C}"/>
              </a:ext>
            </a:extLst>
          </p:cNvPr>
          <p:cNvCxnSpPr/>
          <p:nvPr/>
        </p:nvCxnSpPr>
        <p:spPr>
          <a:xfrm>
            <a:off x="1571174" y="2997842"/>
            <a:ext cx="181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914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16" y="265578"/>
            <a:ext cx="6675938" cy="410883"/>
          </a:xfrm>
        </p:spPr>
        <p:txBody>
          <a:bodyPr/>
          <a:lstStyle/>
          <a:p>
            <a:r>
              <a:rPr lang="en-US" dirty="0"/>
              <a:t>Current Technology</a:t>
            </a:r>
          </a:p>
        </p:txBody>
      </p:sp>
      <p:grpSp>
        <p:nvGrpSpPr>
          <p:cNvPr id="3" name="Group 2">
            <a:extLst>
              <a:ext uri="{FF2B5EF4-FFF2-40B4-BE49-F238E27FC236}">
                <a16:creationId xmlns:a16="http://schemas.microsoft.com/office/drawing/2014/main" id="{290007FF-22E9-43F0-B567-69CD4B3E937D}"/>
              </a:ext>
            </a:extLst>
          </p:cNvPr>
          <p:cNvGrpSpPr/>
          <p:nvPr/>
        </p:nvGrpSpPr>
        <p:grpSpPr>
          <a:xfrm>
            <a:off x="1584960" y="999840"/>
            <a:ext cx="6176010" cy="4811976"/>
            <a:chOff x="2266950" y="581505"/>
            <a:chExt cx="5346700" cy="5472077"/>
          </a:xfrm>
        </p:grpSpPr>
        <p:sp>
          <p:nvSpPr>
            <p:cNvPr id="4" name="Rectangle 3">
              <a:extLst>
                <a:ext uri="{FF2B5EF4-FFF2-40B4-BE49-F238E27FC236}">
                  <a16:creationId xmlns:a16="http://schemas.microsoft.com/office/drawing/2014/main" id="{47C103C7-DCE2-4FFF-ACB1-A42EEC898B3B}"/>
                </a:ext>
              </a:extLst>
            </p:cNvPr>
            <p:cNvSpPr/>
            <p:nvPr/>
          </p:nvSpPr>
          <p:spPr>
            <a:xfrm>
              <a:off x="2787185" y="581505"/>
              <a:ext cx="482646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5" name="Rectangle 4">
              <a:extLst>
                <a:ext uri="{FF2B5EF4-FFF2-40B4-BE49-F238E27FC236}">
                  <a16:creationId xmlns:a16="http://schemas.microsoft.com/office/drawing/2014/main" id="{84F0485E-8EAC-4781-A1F9-35A34DB3EAC6}"/>
                </a:ext>
              </a:extLst>
            </p:cNvPr>
            <p:cNvSpPr/>
            <p:nvPr/>
          </p:nvSpPr>
          <p:spPr>
            <a:xfrm>
              <a:off x="2273300" y="581505"/>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FRONT END</a:t>
              </a:r>
            </a:p>
          </p:txBody>
        </p:sp>
        <p:sp>
          <p:nvSpPr>
            <p:cNvPr id="6" name="Rectangle 5">
              <a:extLst>
                <a:ext uri="{FF2B5EF4-FFF2-40B4-BE49-F238E27FC236}">
                  <a16:creationId xmlns:a16="http://schemas.microsoft.com/office/drawing/2014/main" id="{988FB6EA-D2EC-4014-A232-0DEBC2B353E8}"/>
                </a:ext>
              </a:extLst>
            </p:cNvPr>
            <p:cNvSpPr/>
            <p:nvPr/>
          </p:nvSpPr>
          <p:spPr>
            <a:xfrm>
              <a:off x="2787185" y="2436213"/>
              <a:ext cx="482646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7" name="Rectangle 6">
              <a:extLst>
                <a:ext uri="{FF2B5EF4-FFF2-40B4-BE49-F238E27FC236}">
                  <a16:creationId xmlns:a16="http://schemas.microsoft.com/office/drawing/2014/main" id="{76764FFE-DE1B-42FE-936B-B6F1A8C3CAAC}"/>
                </a:ext>
              </a:extLst>
            </p:cNvPr>
            <p:cNvSpPr/>
            <p:nvPr/>
          </p:nvSpPr>
          <p:spPr>
            <a:xfrm>
              <a:off x="2273300" y="2436213"/>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BACK</a:t>
              </a:r>
              <a:r>
                <a:rPr lang="en-US" u="sng" dirty="0"/>
                <a:t> </a:t>
              </a:r>
              <a:r>
                <a:rPr lang="en-US" dirty="0" smtClean="0"/>
                <a:t>END</a:t>
              </a:r>
              <a:endParaRPr lang="en-US" dirty="0"/>
            </a:p>
          </p:txBody>
        </p:sp>
        <p:sp>
          <p:nvSpPr>
            <p:cNvPr id="8" name="Rectangle 7">
              <a:extLst>
                <a:ext uri="{FF2B5EF4-FFF2-40B4-BE49-F238E27FC236}">
                  <a16:creationId xmlns:a16="http://schemas.microsoft.com/office/drawing/2014/main" id="{6B4234BA-FA48-494D-8F74-17C42D45716F}"/>
                </a:ext>
              </a:extLst>
            </p:cNvPr>
            <p:cNvSpPr/>
            <p:nvPr/>
          </p:nvSpPr>
          <p:spPr>
            <a:xfrm>
              <a:off x="2780836" y="4288127"/>
              <a:ext cx="4832814"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9" name="Rectangle 8">
              <a:extLst>
                <a:ext uri="{FF2B5EF4-FFF2-40B4-BE49-F238E27FC236}">
                  <a16:creationId xmlns:a16="http://schemas.microsoft.com/office/drawing/2014/main" id="{13E7261A-E297-4C9C-AD8E-0FADBF287DCF}"/>
                </a:ext>
              </a:extLst>
            </p:cNvPr>
            <p:cNvSpPr/>
            <p:nvPr/>
          </p:nvSpPr>
          <p:spPr>
            <a:xfrm>
              <a:off x="2266950" y="4288127"/>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DATABASE</a:t>
              </a:r>
              <a:endParaRPr lang="en-US" dirty="0"/>
            </a:p>
          </p:txBody>
        </p:sp>
      </p:grpSp>
      <p:pic>
        <p:nvPicPr>
          <p:cNvPr id="10" name="Picture 9"/>
          <p:cNvPicPr>
            <a:picLocks noChangeAspect="1"/>
          </p:cNvPicPr>
          <p:nvPr/>
        </p:nvPicPr>
        <p:blipFill>
          <a:blip r:embed="rId3"/>
          <a:stretch>
            <a:fillRect/>
          </a:stretch>
        </p:blipFill>
        <p:spPr>
          <a:xfrm>
            <a:off x="2318809" y="1104773"/>
            <a:ext cx="1331576" cy="1331576"/>
          </a:xfrm>
          <a:prstGeom prst="rect">
            <a:avLst/>
          </a:prstGeom>
        </p:spPr>
      </p:pic>
      <p:sp>
        <p:nvSpPr>
          <p:cNvPr id="11" name="Rectangle 10"/>
          <p:cNvSpPr/>
          <p:nvPr/>
        </p:nvSpPr>
        <p:spPr>
          <a:xfrm>
            <a:off x="2409244" y="2815997"/>
            <a:ext cx="1328715" cy="116101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WCF</a:t>
            </a:r>
            <a:endParaRPr lang="en-US" sz="3600" dirty="0"/>
          </a:p>
        </p:txBody>
      </p:sp>
      <p:pic>
        <p:nvPicPr>
          <p:cNvPr id="12" name="Picture 4" descr="Image result for html5">
            <a:extLst>
              <a:ext uri="{FF2B5EF4-FFF2-40B4-BE49-F238E27FC236}">
                <a16:creationId xmlns:a16="http://schemas.microsoft.com/office/drawing/2014/main" id="{19780D7E-6092-4CA3-AD4C-62EC0112BC0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737960" y="1243578"/>
            <a:ext cx="1062711" cy="10627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css">
            <a:extLst>
              <a:ext uri="{FF2B5EF4-FFF2-40B4-BE49-F238E27FC236}">
                <a16:creationId xmlns:a16="http://schemas.microsoft.com/office/drawing/2014/main" id="{A910E547-3235-4E51-864D-A38D8BF9F2E8}"/>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970366" y="1222292"/>
            <a:ext cx="735311" cy="10314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4A989AE-D7EF-48D0-B6F0-EDA2E8162A9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034295" y="1208926"/>
            <a:ext cx="845294" cy="924048"/>
          </a:xfrm>
          <a:prstGeom prst="rect">
            <a:avLst/>
          </a:prstGeom>
        </p:spPr>
      </p:pic>
      <p:pic>
        <p:nvPicPr>
          <p:cNvPr id="15" name="Picture 14"/>
          <p:cNvPicPr>
            <a:picLocks noChangeAspect="1"/>
          </p:cNvPicPr>
          <p:nvPr/>
        </p:nvPicPr>
        <p:blipFill>
          <a:blip r:embed="rId7"/>
          <a:stretch>
            <a:fillRect/>
          </a:stretch>
        </p:blipFill>
        <p:spPr>
          <a:xfrm>
            <a:off x="4177995" y="2774779"/>
            <a:ext cx="1160026" cy="1160026"/>
          </a:xfrm>
          <a:prstGeom prst="rect">
            <a:avLst/>
          </a:prstGeom>
        </p:spPr>
      </p:pic>
      <p:pic>
        <p:nvPicPr>
          <p:cNvPr id="16" name="Picture 15"/>
          <p:cNvPicPr>
            <a:picLocks noChangeAspect="1"/>
          </p:cNvPicPr>
          <p:nvPr/>
        </p:nvPicPr>
        <p:blipFill>
          <a:blip r:embed="rId8"/>
          <a:stretch>
            <a:fillRect/>
          </a:stretch>
        </p:blipFill>
        <p:spPr>
          <a:xfrm>
            <a:off x="2409245" y="4359600"/>
            <a:ext cx="1328715" cy="1328715"/>
          </a:xfrm>
          <a:prstGeom prst="rect">
            <a:avLst/>
          </a:prstGeom>
        </p:spPr>
      </p:pic>
    </p:spTree>
    <p:extLst>
      <p:ext uri="{BB962C8B-B14F-4D97-AF65-F5344CB8AC3E}">
        <p14:creationId xmlns:p14="http://schemas.microsoft.com/office/powerpoint/2010/main" val="578492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A7C589-92C7-436D-8F5F-EBA1596DDC7E}"/>
              </a:ext>
            </a:extLst>
          </p:cNvPr>
          <p:cNvSpPr>
            <a:spLocks noGrp="1"/>
          </p:cNvSpPr>
          <p:nvPr>
            <p:ph type="title"/>
          </p:nvPr>
        </p:nvSpPr>
        <p:spPr>
          <a:xfrm>
            <a:off x="258750" y="289919"/>
            <a:ext cx="6795693" cy="424732"/>
          </a:xfrm>
        </p:spPr>
        <p:txBody>
          <a:bodyPr/>
          <a:lstStyle/>
          <a:p>
            <a:r>
              <a:rPr lang="en-US" dirty="0" smtClean="0"/>
              <a:t>Current Project Structure</a:t>
            </a:r>
            <a:endParaRPr lang="en-US" dirty="0"/>
          </a:p>
        </p:txBody>
      </p:sp>
      <p:pic>
        <p:nvPicPr>
          <p:cNvPr id="20" name="Picture 19"/>
          <p:cNvPicPr>
            <a:picLocks noChangeAspect="1"/>
          </p:cNvPicPr>
          <p:nvPr/>
        </p:nvPicPr>
        <p:blipFill>
          <a:blip r:embed="rId3"/>
          <a:stretch>
            <a:fillRect/>
          </a:stretch>
        </p:blipFill>
        <p:spPr>
          <a:xfrm>
            <a:off x="211905" y="1031705"/>
            <a:ext cx="5653770" cy="2937799"/>
          </a:xfrm>
          <a:prstGeom prst="rect">
            <a:avLst/>
          </a:prstGeom>
        </p:spPr>
      </p:pic>
      <p:pic>
        <p:nvPicPr>
          <p:cNvPr id="21" name="Picture 20"/>
          <p:cNvPicPr>
            <a:picLocks noChangeAspect="1"/>
          </p:cNvPicPr>
          <p:nvPr/>
        </p:nvPicPr>
        <p:blipFill>
          <a:blip r:embed="rId4"/>
          <a:stretch>
            <a:fillRect/>
          </a:stretch>
        </p:blipFill>
        <p:spPr>
          <a:xfrm>
            <a:off x="8974772" y="693120"/>
            <a:ext cx="954474" cy="954474"/>
          </a:xfrm>
          <a:prstGeom prst="rect">
            <a:avLst/>
          </a:prstGeom>
        </p:spPr>
      </p:pic>
      <p:pic>
        <p:nvPicPr>
          <p:cNvPr id="22" name="Picture 21"/>
          <p:cNvPicPr>
            <a:picLocks noChangeAspect="1"/>
          </p:cNvPicPr>
          <p:nvPr/>
        </p:nvPicPr>
        <p:blipFill>
          <a:blip r:embed="rId5"/>
          <a:stretch>
            <a:fillRect/>
          </a:stretch>
        </p:blipFill>
        <p:spPr>
          <a:xfrm>
            <a:off x="11163120" y="4582477"/>
            <a:ext cx="956523" cy="956523"/>
          </a:xfrm>
          <a:prstGeom prst="rect">
            <a:avLst/>
          </a:prstGeom>
        </p:spPr>
      </p:pic>
      <p:sp>
        <p:nvSpPr>
          <p:cNvPr id="23" name="Rectangle 22"/>
          <p:cNvSpPr/>
          <p:nvPr/>
        </p:nvSpPr>
        <p:spPr>
          <a:xfrm>
            <a:off x="8462010" y="2335757"/>
            <a:ext cx="1962150" cy="381000"/>
          </a:xfrm>
          <a:prstGeom prst="rect">
            <a:avLst/>
          </a:prstGeom>
          <a:solidFill>
            <a:srgbClr val="F8B323"/>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Service Proxy</a:t>
            </a:r>
          </a:p>
        </p:txBody>
      </p:sp>
      <p:sp>
        <p:nvSpPr>
          <p:cNvPr id="24" name="Oval 23"/>
          <p:cNvSpPr/>
          <p:nvPr/>
        </p:nvSpPr>
        <p:spPr>
          <a:xfrm>
            <a:off x="8910071" y="3218410"/>
            <a:ext cx="1057275" cy="936432"/>
          </a:xfrm>
          <a:prstGeom prst="ellipse">
            <a:avLst/>
          </a:prstGeom>
          <a:solidFill>
            <a:srgbClr val="46B2B5"/>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WCF</a:t>
            </a:r>
          </a:p>
        </p:txBody>
      </p:sp>
      <p:sp>
        <p:nvSpPr>
          <p:cNvPr id="25" name="Rectangle 24"/>
          <p:cNvSpPr/>
          <p:nvPr/>
        </p:nvSpPr>
        <p:spPr>
          <a:xfrm>
            <a:off x="6309360" y="2395500"/>
            <a:ext cx="1524000" cy="381000"/>
          </a:xfrm>
          <a:prstGeom prst="rect">
            <a:avLst/>
          </a:prstGeom>
          <a:solidFill>
            <a:srgbClr val="656A59"/>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Logger, Cache</a:t>
            </a:r>
          </a:p>
        </p:txBody>
      </p:sp>
      <p:sp>
        <p:nvSpPr>
          <p:cNvPr id="26" name="Rectangle 25"/>
          <p:cNvSpPr/>
          <p:nvPr/>
        </p:nvSpPr>
        <p:spPr>
          <a:xfrm>
            <a:off x="6432370" y="3056494"/>
            <a:ext cx="1395026" cy="381000"/>
          </a:xfrm>
          <a:prstGeom prst="rect">
            <a:avLst/>
          </a:prstGeom>
          <a:solidFill>
            <a:srgbClr val="656A59"/>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Model</a:t>
            </a:r>
          </a:p>
        </p:txBody>
      </p:sp>
      <p:sp>
        <p:nvSpPr>
          <p:cNvPr id="27" name="Rectangle 26"/>
          <p:cNvSpPr/>
          <p:nvPr/>
        </p:nvSpPr>
        <p:spPr>
          <a:xfrm>
            <a:off x="6432370" y="3717488"/>
            <a:ext cx="1395026" cy="381000"/>
          </a:xfrm>
          <a:prstGeom prst="rect">
            <a:avLst/>
          </a:prstGeom>
          <a:solidFill>
            <a:srgbClr val="656A59"/>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Resources</a:t>
            </a:r>
          </a:p>
        </p:txBody>
      </p:sp>
      <p:sp>
        <p:nvSpPr>
          <p:cNvPr id="28" name="Rectangle 27"/>
          <p:cNvSpPr/>
          <p:nvPr/>
        </p:nvSpPr>
        <p:spPr>
          <a:xfrm>
            <a:off x="8989828" y="293010"/>
            <a:ext cx="925336" cy="400110"/>
          </a:xfrm>
          <a:prstGeom prst="rect">
            <a:avLst/>
          </a:prstGeom>
          <a:noFill/>
        </p:spPr>
        <p:txBody>
          <a:bodyPr wrap="square" lIns="91440" tIns="45720" rIns="91440" bIns="45720">
            <a:spAutoFit/>
          </a:bodyPr>
          <a:lstStyle/>
          <a:p>
            <a:pPr algn="ctr" defTabSz="457200"/>
            <a:r>
              <a:rPr lang="en-US" sz="2000" b="1" spc="50" dirty="0" smtClean="0">
                <a:ln w="0"/>
                <a:solidFill>
                  <a:prstClr val="black"/>
                </a:solidFill>
                <a:effectLst>
                  <a:innerShdw blurRad="63500" dist="50800" dir="13500000">
                    <a:srgbClr val="000000">
                      <a:alpha val="50000"/>
                    </a:srgbClr>
                  </a:innerShdw>
                </a:effectLst>
                <a:latin typeface="Gill Sans MT" panose="020B0502020104020203"/>
              </a:rPr>
              <a:t>Web</a:t>
            </a:r>
            <a:endParaRPr lang="en-US" sz="2000" b="1" spc="50" dirty="0">
              <a:ln w="0"/>
              <a:solidFill>
                <a:prstClr val="black"/>
              </a:solidFill>
              <a:effectLst>
                <a:innerShdw blurRad="63500" dist="50800" dir="13500000">
                  <a:srgbClr val="000000">
                    <a:alpha val="50000"/>
                  </a:srgbClr>
                </a:innerShdw>
              </a:effectLst>
              <a:latin typeface="Gill Sans MT" panose="020B0502020104020203"/>
            </a:endParaRPr>
          </a:p>
        </p:txBody>
      </p:sp>
      <p:sp>
        <p:nvSpPr>
          <p:cNvPr id="29" name="Rectangle 28"/>
          <p:cNvSpPr/>
          <p:nvPr/>
        </p:nvSpPr>
        <p:spPr>
          <a:xfrm>
            <a:off x="6195060" y="2167890"/>
            <a:ext cx="1838325" cy="2171700"/>
          </a:xfrm>
          <a:prstGeom prst="rect">
            <a:avLst/>
          </a:prstGeom>
          <a:noFill/>
          <a:ln w="12700" cap="flat" cmpd="sng" algn="in">
            <a:solidFill>
              <a:srgbClr val="8CAA7E">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endParaRPr>
          </a:p>
        </p:txBody>
      </p:sp>
      <p:sp>
        <p:nvSpPr>
          <p:cNvPr id="30" name="Rectangle 29"/>
          <p:cNvSpPr/>
          <p:nvPr/>
        </p:nvSpPr>
        <p:spPr>
          <a:xfrm>
            <a:off x="8290173" y="2161143"/>
            <a:ext cx="2429262" cy="3616722"/>
          </a:xfrm>
          <a:prstGeom prst="rect">
            <a:avLst/>
          </a:prstGeom>
          <a:noFill/>
          <a:ln w="12700" cap="flat" cmpd="sng" algn="in">
            <a:solidFill>
              <a:srgbClr val="8CAA7E">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endParaRPr>
          </a:p>
        </p:txBody>
      </p:sp>
      <p:sp>
        <p:nvSpPr>
          <p:cNvPr id="31" name="Right Arrow 30"/>
          <p:cNvSpPr/>
          <p:nvPr/>
        </p:nvSpPr>
        <p:spPr>
          <a:xfrm>
            <a:off x="8034972" y="3146651"/>
            <a:ext cx="267087" cy="200685"/>
          </a:xfrm>
          <a:prstGeom prst="rightArrow">
            <a:avLst/>
          </a:prstGeom>
          <a:solidFill>
            <a:sysClr val="window" lastClr="FFFFFF"/>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endParaRPr>
          </a:p>
        </p:txBody>
      </p:sp>
      <p:cxnSp>
        <p:nvCxnSpPr>
          <p:cNvPr id="32" name="Straight Arrow Connector 31"/>
          <p:cNvCxnSpPr/>
          <p:nvPr/>
        </p:nvCxnSpPr>
        <p:spPr>
          <a:xfrm flipV="1">
            <a:off x="9442484" y="1647594"/>
            <a:ext cx="0" cy="688163"/>
          </a:xfrm>
          <a:prstGeom prst="straightConnector1">
            <a:avLst/>
          </a:prstGeom>
          <a:noFill/>
          <a:ln w="12700" cap="flat" cmpd="sng" algn="in">
            <a:solidFill>
              <a:sysClr val="windowText" lastClr="000000"/>
            </a:solidFill>
            <a:prstDash val="solid"/>
            <a:tailEnd type="triangle"/>
          </a:ln>
          <a:effectLst/>
        </p:spPr>
      </p:cxnSp>
      <p:cxnSp>
        <p:nvCxnSpPr>
          <p:cNvPr id="33" name="Straight Arrow Connector 32"/>
          <p:cNvCxnSpPr>
            <a:stCxn id="23" idx="2"/>
            <a:endCxn id="24" idx="0"/>
          </p:cNvCxnSpPr>
          <p:nvPr/>
        </p:nvCxnSpPr>
        <p:spPr>
          <a:xfrm flipH="1">
            <a:off x="9438709" y="2716757"/>
            <a:ext cx="4376" cy="501653"/>
          </a:xfrm>
          <a:prstGeom prst="straightConnector1">
            <a:avLst/>
          </a:prstGeom>
          <a:noFill/>
          <a:ln w="6350" cap="flat" cmpd="sng" algn="in">
            <a:solidFill>
              <a:sysClr val="windowText" lastClr="000000"/>
            </a:solidFill>
            <a:prstDash val="solid"/>
            <a:headEnd type="triangle"/>
            <a:tailEnd type="triangle"/>
          </a:ln>
          <a:effectLst/>
        </p:spPr>
      </p:cxnSp>
      <p:sp>
        <p:nvSpPr>
          <p:cNvPr id="34" name="Rectangle 33"/>
          <p:cNvSpPr/>
          <p:nvPr/>
        </p:nvSpPr>
        <p:spPr>
          <a:xfrm>
            <a:off x="8457632" y="4656494"/>
            <a:ext cx="1966527" cy="988019"/>
          </a:xfrm>
          <a:prstGeom prst="rect">
            <a:avLst/>
          </a:prstGeom>
          <a:solidFill>
            <a:srgbClr val="F8B323"/>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Data Access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(Manager, Repository)</a:t>
            </a:r>
          </a:p>
        </p:txBody>
      </p:sp>
      <p:cxnSp>
        <p:nvCxnSpPr>
          <p:cNvPr id="35" name="Straight Arrow Connector 34"/>
          <p:cNvCxnSpPr>
            <a:stCxn id="24" idx="4"/>
            <a:endCxn id="34" idx="0"/>
          </p:cNvCxnSpPr>
          <p:nvPr/>
        </p:nvCxnSpPr>
        <p:spPr>
          <a:xfrm>
            <a:off x="9438709" y="4154842"/>
            <a:ext cx="2187" cy="501652"/>
          </a:xfrm>
          <a:prstGeom prst="straightConnector1">
            <a:avLst/>
          </a:prstGeom>
          <a:noFill/>
          <a:ln w="6350" cap="flat" cmpd="sng" algn="in">
            <a:solidFill>
              <a:sysClr val="windowText" lastClr="000000"/>
            </a:solidFill>
            <a:prstDash val="solid"/>
            <a:headEnd type="triangle"/>
            <a:tailEnd type="triangle"/>
          </a:ln>
          <a:effectLst/>
        </p:spPr>
      </p:cxnSp>
      <p:cxnSp>
        <p:nvCxnSpPr>
          <p:cNvPr id="36" name="Straight Arrow Connector 35"/>
          <p:cNvCxnSpPr>
            <a:stCxn id="34" idx="3"/>
          </p:cNvCxnSpPr>
          <p:nvPr/>
        </p:nvCxnSpPr>
        <p:spPr>
          <a:xfrm flipV="1">
            <a:off x="10424159" y="5150503"/>
            <a:ext cx="723901" cy="1"/>
          </a:xfrm>
          <a:prstGeom prst="straightConnector1">
            <a:avLst/>
          </a:prstGeom>
          <a:noFill/>
          <a:ln w="6350" cap="flat" cmpd="sng" algn="in">
            <a:solidFill>
              <a:sysClr val="windowText" lastClr="000000"/>
            </a:solidFill>
            <a:prstDash val="solid"/>
            <a:headEnd type="triangle"/>
            <a:tailEnd type="triangle"/>
          </a:ln>
          <a:effectLst/>
        </p:spPr>
      </p:cxnSp>
      <p:pic>
        <p:nvPicPr>
          <p:cNvPr id="37" name="Picture 36"/>
          <p:cNvPicPr>
            <a:picLocks noChangeAspect="1"/>
          </p:cNvPicPr>
          <p:nvPr/>
        </p:nvPicPr>
        <p:blipFill>
          <a:blip r:embed="rId6"/>
          <a:stretch>
            <a:fillRect/>
          </a:stretch>
        </p:blipFill>
        <p:spPr>
          <a:xfrm>
            <a:off x="5243697" y="4450656"/>
            <a:ext cx="2924818" cy="2297472"/>
          </a:xfrm>
          <a:prstGeom prst="rect">
            <a:avLst/>
          </a:prstGeom>
        </p:spPr>
      </p:pic>
    </p:spTree>
    <p:extLst>
      <p:ext uri="{BB962C8B-B14F-4D97-AF65-F5344CB8AC3E}">
        <p14:creationId xmlns:p14="http://schemas.microsoft.com/office/powerpoint/2010/main" val="551669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90" y="1247646"/>
            <a:ext cx="6795693" cy="369332"/>
          </a:xfrm>
        </p:spPr>
        <p:txBody>
          <a:bodyPr/>
          <a:lstStyle/>
          <a:p>
            <a:r>
              <a:rPr lang="en-US" sz="2000" dirty="0">
                <a:solidFill>
                  <a:schemeClr val="tx1"/>
                </a:solidFill>
              </a:rPr>
              <a:t>Maintainability</a:t>
            </a:r>
            <a:endParaRPr lang="en-US" sz="2000" b="0" dirty="0">
              <a:solidFill>
                <a:schemeClr val="tx1"/>
              </a:solidFill>
            </a:endParaRPr>
          </a:p>
        </p:txBody>
      </p:sp>
      <p:sp>
        <p:nvSpPr>
          <p:cNvPr id="5" name="Rectangle 4"/>
          <p:cNvSpPr/>
          <p:nvPr/>
        </p:nvSpPr>
        <p:spPr>
          <a:xfrm>
            <a:off x="582930" y="1724688"/>
            <a:ext cx="11167110" cy="4681794"/>
          </a:xfrm>
          <a:prstGeom prst="rect">
            <a:avLst/>
          </a:prstGeom>
        </p:spPr>
        <p:txBody>
          <a:bodyPr wrap="square">
            <a:spAutoFit/>
          </a:bodyPr>
          <a:lstStyle/>
          <a:p>
            <a:pPr marL="285750" lvl="0" indent="-285750">
              <a:lnSpc>
                <a:spcPct val="110000"/>
              </a:lnSpc>
              <a:spcBef>
                <a:spcPts val="700"/>
              </a:spcBef>
              <a:buClr>
                <a:srgbClr val="2A1A00"/>
              </a:buClr>
              <a:buFont typeface="Wingdings" panose="05000000000000000000" pitchFamily="2" charset="2"/>
              <a:buChar char="v"/>
            </a:pPr>
            <a:r>
              <a:rPr lang="en-US" dirty="0">
                <a:solidFill>
                  <a:prstClr val="black">
                    <a:lumMod val="65000"/>
                    <a:lumOff val="35000"/>
                  </a:prstClr>
                </a:solidFill>
                <a:latin typeface="Gill Sans MT" panose="020B0502020104020203"/>
              </a:rPr>
              <a:t>Developed with the older technology stack which required more efforts and time to upgrade to the latest version as direct upgrade is not possible due to the MVC  framework.</a:t>
            </a:r>
          </a:p>
          <a:p>
            <a:pPr marL="285750" lvl="0" indent="-285750">
              <a:lnSpc>
                <a:spcPct val="110000"/>
              </a:lnSpc>
              <a:spcBef>
                <a:spcPts val="700"/>
              </a:spcBef>
              <a:buClr>
                <a:srgbClr val="2A1A00"/>
              </a:buClr>
              <a:buFont typeface="Wingdings" panose="05000000000000000000" pitchFamily="2" charset="2"/>
              <a:buChar char="v"/>
            </a:pPr>
            <a:r>
              <a:rPr lang="en-US" dirty="0">
                <a:solidFill>
                  <a:prstClr val="black">
                    <a:lumMod val="65000"/>
                    <a:lumOff val="35000"/>
                  </a:prstClr>
                </a:solidFill>
                <a:latin typeface="Gill Sans MT" panose="020B0502020104020203"/>
              </a:rPr>
              <a:t>WCF allows a single consistent access to windows communication technologies therefore it’s not possible communicate with mobile device. </a:t>
            </a:r>
          </a:p>
          <a:p>
            <a:pPr marL="285750" indent="-285750">
              <a:lnSpc>
                <a:spcPct val="110000"/>
              </a:lnSpc>
              <a:spcBef>
                <a:spcPts val="700"/>
              </a:spcBef>
              <a:buClr>
                <a:srgbClr val="2A1A00"/>
              </a:buClr>
              <a:buFont typeface="Wingdings" panose="05000000000000000000" pitchFamily="2" charset="2"/>
              <a:buChar char="v"/>
            </a:pPr>
            <a:r>
              <a:rPr lang="en-US" dirty="0">
                <a:solidFill>
                  <a:prstClr val="black">
                    <a:lumMod val="65000"/>
                    <a:lumOff val="35000"/>
                  </a:prstClr>
                </a:solidFill>
                <a:latin typeface="Gill Sans MT" panose="020B0502020104020203"/>
              </a:rPr>
              <a:t>Required more effort, time and complexity for decoupling the module from current implementation. It is too big and complex for modular development.</a:t>
            </a:r>
          </a:p>
          <a:p>
            <a:pPr marL="285750" indent="-285750">
              <a:lnSpc>
                <a:spcPct val="110000"/>
              </a:lnSpc>
              <a:spcBef>
                <a:spcPts val="700"/>
              </a:spcBef>
              <a:buClr>
                <a:srgbClr val="2A1A00"/>
              </a:buClr>
              <a:buFont typeface="Wingdings" panose="05000000000000000000" pitchFamily="2" charset="2"/>
              <a:buChar char="v"/>
            </a:pPr>
            <a:r>
              <a:rPr lang="en-US" dirty="0" smtClean="0">
                <a:solidFill>
                  <a:prstClr val="black">
                    <a:lumMod val="65000"/>
                    <a:lumOff val="35000"/>
                  </a:prstClr>
                </a:solidFill>
                <a:latin typeface="Gill Sans MT" panose="020B0502020104020203"/>
              </a:rPr>
              <a:t>It </a:t>
            </a:r>
            <a:r>
              <a:rPr lang="en-US" dirty="0">
                <a:solidFill>
                  <a:prstClr val="black">
                    <a:lumMod val="65000"/>
                    <a:lumOff val="35000"/>
                  </a:prstClr>
                </a:solidFill>
                <a:latin typeface="Gill Sans MT" panose="020B0502020104020203"/>
              </a:rPr>
              <a:t>is harder to implement changes in such a large and complex application with highly tight coupling. Any code change affects the whole system so it has to be thoroughly coordinated.  This  makes the overall development process much longer.</a:t>
            </a:r>
          </a:p>
          <a:p>
            <a:pPr marL="285750" indent="-285750">
              <a:lnSpc>
                <a:spcPct val="110000"/>
              </a:lnSpc>
              <a:spcBef>
                <a:spcPts val="700"/>
              </a:spcBef>
              <a:buClr>
                <a:srgbClr val="2A1A00"/>
              </a:buClr>
              <a:buFont typeface="Arial" panose="020B0604020202020204" pitchFamily="34" charset="0"/>
              <a:buChar char="•"/>
            </a:pPr>
            <a:endParaRPr lang="en-US" dirty="0"/>
          </a:p>
          <a:p>
            <a:pPr marL="285750" indent="-285750">
              <a:lnSpc>
                <a:spcPct val="110000"/>
              </a:lnSpc>
              <a:spcBef>
                <a:spcPts val="700"/>
              </a:spcBef>
              <a:buClr>
                <a:srgbClr val="2A1A00"/>
              </a:buClr>
              <a:buFont typeface="Arial" panose="020B0604020202020204" pitchFamily="34" charset="0"/>
              <a:buChar char="•"/>
            </a:pPr>
            <a:endParaRPr lang="en-US" dirty="0" smtClean="0"/>
          </a:p>
          <a:p>
            <a:pPr marL="285750" indent="-285750">
              <a:lnSpc>
                <a:spcPct val="110000"/>
              </a:lnSpc>
              <a:spcBef>
                <a:spcPts val="700"/>
              </a:spcBef>
              <a:buClr>
                <a:srgbClr val="2A1A00"/>
              </a:buClr>
              <a:buFont typeface="Arial" panose="020B0604020202020204" pitchFamily="34" charset="0"/>
              <a:buChar char="•"/>
            </a:pPr>
            <a:endParaRPr lang="en-US" dirty="0">
              <a:solidFill>
                <a:prstClr val="black">
                  <a:lumMod val="65000"/>
                  <a:lumOff val="35000"/>
                </a:prstClr>
              </a:solidFill>
              <a:latin typeface="Gill Sans MT" panose="020B0502020104020203"/>
            </a:endParaRPr>
          </a:p>
          <a:p>
            <a:pPr lvl="0">
              <a:lnSpc>
                <a:spcPct val="110000"/>
              </a:lnSpc>
              <a:spcBef>
                <a:spcPts val="700"/>
              </a:spcBef>
              <a:buClr>
                <a:srgbClr val="2A1A00"/>
              </a:buClr>
            </a:pPr>
            <a:endParaRPr lang="en-US" dirty="0">
              <a:solidFill>
                <a:prstClr val="black">
                  <a:lumMod val="65000"/>
                  <a:lumOff val="35000"/>
                </a:prstClr>
              </a:solidFill>
              <a:latin typeface="Gill Sans MT" panose="020B0502020104020203"/>
            </a:endParaRPr>
          </a:p>
        </p:txBody>
      </p:sp>
      <p:sp>
        <p:nvSpPr>
          <p:cNvPr id="7" name="Title 1"/>
          <p:cNvSpPr txBox="1">
            <a:spLocks/>
          </p:cNvSpPr>
          <p:nvPr/>
        </p:nvSpPr>
        <p:spPr>
          <a:xfrm>
            <a:off x="399720" y="316589"/>
            <a:ext cx="6795693" cy="4247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r>
              <a:rPr lang="en-US" dirty="0" smtClean="0"/>
              <a:t>Triggering Factors</a:t>
            </a:r>
            <a:endParaRPr lang="en-US" dirty="0"/>
          </a:p>
        </p:txBody>
      </p:sp>
      <p:pic>
        <p:nvPicPr>
          <p:cNvPr id="3" name="Picture 2"/>
          <p:cNvPicPr>
            <a:picLocks noChangeAspect="1"/>
          </p:cNvPicPr>
          <p:nvPr/>
        </p:nvPicPr>
        <p:blipFill>
          <a:blip r:embed="rId3"/>
          <a:stretch>
            <a:fillRect/>
          </a:stretch>
        </p:blipFill>
        <p:spPr>
          <a:xfrm>
            <a:off x="4658218" y="4496241"/>
            <a:ext cx="3261643" cy="2017951"/>
          </a:xfrm>
          <a:prstGeom prst="rect">
            <a:avLst/>
          </a:prstGeom>
        </p:spPr>
      </p:pic>
    </p:spTree>
    <p:extLst>
      <p:ext uri="{BB962C8B-B14F-4D97-AF65-F5344CB8AC3E}">
        <p14:creationId xmlns:p14="http://schemas.microsoft.com/office/powerpoint/2010/main" val="2202455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Triggering </a:t>
            </a:r>
            <a:r>
              <a:rPr lang="en-US" dirty="0" smtClean="0"/>
              <a:t>Factors</a:t>
            </a:r>
            <a:endParaRPr lang="en-US" dirty="0"/>
          </a:p>
        </p:txBody>
      </p:sp>
      <p:sp>
        <p:nvSpPr>
          <p:cNvPr id="3" name="Title 1"/>
          <p:cNvSpPr txBox="1">
            <a:spLocks/>
          </p:cNvSpPr>
          <p:nvPr/>
        </p:nvSpPr>
        <p:spPr>
          <a:xfrm>
            <a:off x="693090" y="1247646"/>
            <a:ext cx="6795693" cy="3693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r>
              <a:rPr lang="en-US" sz="2000" dirty="0">
                <a:solidFill>
                  <a:schemeClr val="tx1"/>
                </a:solidFill>
              </a:rPr>
              <a:t>New Technology </a:t>
            </a:r>
            <a:r>
              <a:rPr lang="en-US" sz="2000" dirty="0" smtClean="0">
                <a:solidFill>
                  <a:schemeClr val="tx1"/>
                </a:solidFill>
              </a:rPr>
              <a:t>Expansion</a:t>
            </a:r>
            <a:endParaRPr lang="en-US" sz="2000" b="0" dirty="0">
              <a:solidFill>
                <a:schemeClr val="tx1"/>
              </a:solidFill>
            </a:endParaRPr>
          </a:p>
        </p:txBody>
      </p:sp>
      <p:sp>
        <p:nvSpPr>
          <p:cNvPr id="4" name="Rectangle 3"/>
          <p:cNvSpPr/>
          <p:nvPr/>
        </p:nvSpPr>
        <p:spPr>
          <a:xfrm>
            <a:off x="693090" y="1724687"/>
            <a:ext cx="11167110" cy="4341701"/>
          </a:xfrm>
          <a:prstGeom prst="rect">
            <a:avLst/>
          </a:prstGeom>
        </p:spPr>
        <p:txBody>
          <a:bodyPr wrap="square">
            <a:spAutoFit/>
          </a:bodyPr>
          <a:lstStyle/>
          <a:p>
            <a:pPr marL="285750" indent="-285750">
              <a:lnSpc>
                <a:spcPct val="110000"/>
              </a:lnSpc>
              <a:spcBef>
                <a:spcPts val="700"/>
              </a:spcBef>
              <a:buClr>
                <a:srgbClr val="2A1A00"/>
              </a:buClr>
              <a:buFont typeface="Wingdings" panose="05000000000000000000" pitchFamily="2" charset="2"/>
              <a:buChar char="v"/>
            </a:pPr>
            <a:r>
              <a:rPr lang="en-US" dirty="0">
                <a:solidFill>
                  <a:prstClr val="black">
                    <a:lumMod val="65000"/>
                    <a:lumOff val="35000"/>
                  </a:prstClr>
                </a:solidFill>
                <a:latin typeface="Gill Sans MT" panose="020B0502020104020203"/>
              </a:rPr>
              <a:t>Multiple Talent and White label solution implementation is not supported  </a:t>
            </a:r>
          </a:p>
          <a:p>
            <a:pPr marL="285750" indent="-285750">
              <a:lnSpc>
                <a:spcPct val="110000"/>
              </a:lnSpc>
              <a:spcBef>
                <a:spcPts val="700"/>
              </a:spcBef>
              <a:buClr>
                <a:srgbClr val="2A1A00"/>
              </a:buClr>
              <a:buFont typeface="Wingdings" panose="05000000000000000000" pitchFamily="2" charset="2"/>
              <a:buChar char="v"/>
            </a:pPr>
            <a:r>
              <a:rPr lang="en-US" dirty="0">
                <a:solidFill>
                  <a:prstClr val="black">
                    <a:lumMod val="65000"/>
                    <a:lumOff val="35000"/>
                  </a:prstClr>
                </a:solidFill>
                <a:latin typeface="Gill Sans MT" panose="020B0502020104020203"/>
              </a:rPr>
              <a:t>SaaS :  is not supported by current framework</a:t>
            </a:r>
          </a:p>
          <a:p>
            <a:pPr marL="285750" indent="-285750">
              <a:lnSpc>
                <a:spcPct val="110000"/>
              </a:lnSpc>
              <a:spcBef>
                <a:spcPts val="700"/>
              </a:spcBef>
              <a:buClr>
                <a:srgbClr val="2A1A00"/>
              </a:buClr>
              <a:buFont typeface="Wingdings" panose="05000000000000000000" pitchFamily="2" charset="2"/>
              <a:buChar char="v"/>
            </a:pPr>
            <a:r>
              <a:rPr lang="en-US" dirty="0">
                <a:solidFill>
                  <a:prstClr val="black">
                    <a:lumMod val="65000"/>
                    <a:lumOff val="35000"/>
                  </a:prstClr>
                </a:solidFill>
                <a:latin typeface="Gill Sans MT" panose="020B0502020104020203"/>
              </a:rPr>
              <a:t>Analytics services</a:t>
            </a:r>
          </a:p>
          <a:p>
            <a:pPr marL="285750" indent="-285750">
              <a:lnSpc>
                <a:spcPct val="110000"/>
              </a:lnSpc>
              <a:spcBef>
                <a:spcPts val="700"/>
              </a:spcBef>
              <a:buClr>
                <a:srgbClr val="2A1A00"/>
              </a:buClr>
              <a:buFont typeface="Wingdings" panose="05000000000000000000" pitchFamily="2" charset="2"/>
              <a:buChar char="v"/>
            </a:pPr>
            <a:r>
              <a:rPr lang="en-US" dirty="0">
                <a:solidFill>
                  <a:prstClr val="black">
                    <a:lumMod val="65000"/>
                    <a:lumOff val="35000"/>
                  </a:prstClr>
                </a:solidFill>
                <a:latin typeface="Gill Sans MT" panose="020B0502020104020203"/>
              </a:rPr>
              <a:t>Cloud </a:t>
            </a:r>
            <a:r>
              <a:rPr lang="en-US" dirty="0" smtClean="0">
                <a:solidFill>
                  <a:prstClr val="black">
                    <a:lumMod val="65000"/>
                    <a:lumOff val="35000"/>
                  </a:prstClr>
                </a:solidFill>
                <a:latin typeface="Gill Sans MT" panose="020B0502020104020203"/>
              </a:rPr>
              <a:t>Storage </a:t>
            </a:r>
            <a:endParaRPr lang="en-US" dirty="0">
              <a:solidFill>
                <a:prstClr val="black">
                  <a:lumMod val="65000"/>
                  <a:lumOff val="35000"/>
                </a:prstClr>
              </a:solidFill>
              <a:latin typeface="Gill Sans MT" panose="020B0502020104020203"/>
            </a:endParaRPr>
          </a:p>
          <a:p>
            <a:pPr marL="285750" indent="-285750">
              <a:lnSpc>
                <a:spcPct val="110000"/>
              </a:lnSpc>
              <a:spcBef>
                <a:spcPts val="700"/>
              </a:spcBef>
              <a:buClr>
                <a:srgbClr val="2A1A00"/>
              </a:buClr>
              <a:buFont typeface="Wingdings" panose="05000000000000000000" pitchFamily="2" charset="2"/>
              <a:buChar char="v"/>
            </a:pPr>
            <a:r>
              <a:rPr lang="en-US" dirty="0">
                <a:solidFill>
                  <a:prstClr val="black">
                    <a:lumMod val="65000"/>
                    <a:lumOff val="35000"/>
                  </a:prstClr>
                </a:solidFill>
                <a:latin typeface="Gill Sans MT" panose="020B0502020104020203"/>
              </a:rPr>
              <a:t>Cognitive services</a:t>
            </a:r>
          </a:p>
          <a:p>
            <a:pPr marL="285750" indent="-285750">
              <a:lnSpc>
                <a:spcPct val="110000"/>
              </a:lnSpc>
              <a:spcBef>
                <a:spcPts val="700"/>
              </a:spcBef>
              <a:buClr>
                <a:srgbClr val="2A1A00"/>
              </a:buClr>
              <a:buFont typeface="Wingdings" panose="05000000000000000000" pitchFamily="2" charset="2"/>
              <a:buChar char="v"/>
            </a:pPr>
            <a:r>
              <a:rPr lang="en-US" dirty="0">
                <a:solidFill>
                  <a:prstClr val="black">
                    <a:lumMod val="65000"/>
                    <a:lumOff val="35000"/>
                  </a:prstClr>
                </a:solidFill>
                <a:latin typeface="Gill Sans MT" panose="020B0502020104020203"/>
              </a:rPr>
              <a:t>Real time web communication isn’t support by current framework</a:t>
            </a:r>
            <a:r>
              <a:rPr lang="en-US" dirty="0" smtClean="0">
                <a:solidFill>
                  <a:prstClr val="black">
                    <a:lumMod val="65000"/>
                    <a:lumOff val="35000"/>
                  </a:prstClr>
                </a:solidFill>
                <a:latin typeface="Gill Sans MT" panose="020B0502020104020203"/>
              </a:rPr>
              <a:t>.</a:t>
            </a:r>
          </a:p>
          <a:p>
            <a:pPr marL="285750" indent="-285750">
              <a:lnSpc>
                <a:spcPct val="110000"/>
              </a:lnSpc>
              <a:spcBef>
                <a:spcPts val="700"/>
              </a:spcBef>
              <a:buClr>
                <a:srgbClr val="2A1A00"/>
              </a:buClr>
              <a:buFont typeface="Wingdings" panose="05000000000000000000" pitchFamily="2" charset="2"/>
              <a:buChar char="v"/>
            </a:pPr>
            <a:r>
              <a:rPr lang="en-US" dirty="0" smtClean="0">
                <a:solidFill>
                  <a:prstClr val="black">
                    <a:lumMod val="65000"/>
                    <a:lumOff val="35000"/>
                  </a:prstClr>
                </a:solidFill>
                <a:latin typeface="Gill Sans MT" panose="020B0502020104020203"/>
              </a:rPr>
              <a:t>Rich User Interface</a:t>
            </a:r>
          </a:p>
          <a:p>
            <a:pPr marL="285750" indent="-285750">
              <a:lnSpc>
                <a:spcPct val="110000"/>
              </a:lnSpc>
              <a:spcBef>
                <a:spcPts val="700"/>
              </a:spcBef>
              <a:buClr>
                <a:srgbClr val="2A1A00"/>
              </a:buClr>
              <a:buFont typeface="Wingdings" panose="05000000000000000000" pitchFamily="2" charset="2"/>
              <a:buChar char="v"/>
            </a:pPr>
            <a:r>
              <a:rPr lang="en-US" dirty="0" smtClean="0">
                <a:solidFill>
                  <a:prstClr val="black">
                    <a:lumMod val="65000"/>
                    <a:lumOff val="35000"/>
                  </a:prstClr>
                </a:solidFill>
                <a:latin typeface="Gill Sans MT" panose="020B0502020104020203"/>
              </a:rPr>
              <a:t>Power BI</a:t>
            </a:r>
            <a:endParaRPr lang="en-US" dirty="0">
              <a:solidFill>
                <a:prstClr val="black">
                  <a:lumMod val="65000"/>
                  <a:lumOff val="35000"/>
                </a:prstClr>
              </a:solidFill>
              <a:latin typeface="Gill Sans MT" panose="020B0502020104020203"/>
            </a:endParaRPr>
          </a:p>
          <a:p>
            <a:pPr marL="285750" indent="-285750">
              <a:lnSpc>
                <a:spcPct val="110000"/>
              </a:lnSpc>
              <a:spcBef>
                <a:spcPts val="700"/>
              </a:spcBef>
              <a:buClr>
                <a:srgbClr val="2A1A00"/>
              </a:buClr>
              <a:buFont typeface="Wingdings" panose="05000000000000000000" pitchFamily="2" charset="2"/>
              <a:buChar char="v"/>
            </a:pPr>
            <a:endParaRPr lang="en-US" dirty="0">
              <a:solidFill>
                <a:prstClr val="black">
                  <a:lumMod val="65000"/>
                  <a:lumOff val="35000"/>
                </a:prstClr>
              </a:solidFill>
              <a:latin typeface="Gill Sans MT" panose="020B0502020104020203"/>
            </a:endParaRPr>
          </a:p>
          <a:p>
            <a:pPr marL="285750" lvl="0" indent="-285750">
              <a:lnSpc>
                <a:spcPct val="110000"/>
              </a:lnSpc>
              <a:spcBef>
                <a:spcPts val="700"/>
              </a:spcBef>
              <a:buClr>
                <a:srgbClr val="2A1A00"/>
              </a:buClr>
              <a:buFont typeface="Arial" panose="020B0604020202020204" pitchFamily="34" charset="0"/>
              <a:buChar char="•"/>
            </a:pPr>
            <a:endParaRPr lang="en-US" dirty="0">
              <a:solidFill>
                <a:prstClr val="black">
                  <a:lumMod val="65000"/>
                  <a:lumOff val="35000"/>
                </a:prstClr>
              </a:solidFill>
              <a:latin typeface="Gill Sans MT" panose="020B0502020104020203"/>
            </a:endParaRPr>
          </a:p>
          <a:p>
            <a:pPr marL="285750" lvl="0" indent="-285750">
              <a:lnSpc>
                <a:spcPct val="110000"/>
              </a:lnSpc>
              <a:spcBef>
                <a:spcPts val="700"/>
              </a:spcBef>
              <a:buClr>
                <a:srgbClr val="2A1A00"/>
              </a:buClr>
              <a:buFont typeface="Arial" panose="020B0604020202020204" pitchFamily="34" charset="0"/>
              <a:buChar char="•"/>
            </a:pPr>
            <a:endParaRPr lang="en-US" dirty="0">
              <a:solidFill>
                <a:prstClr val="black">
                  <a:lumMod val="65000"/>
                  <a:lumOff val="35000"/>
                </a:prstClr>
              </a:solidFill>
              <a:latin typeface="Gill Sans MT" panose="020B0502020104020203"/>
            </a:endParaRPr>
          </a:p>
        </p:txBody>
      </p:sp>
      <p:pic>
        <p:nvPicPr>
          <p:cNvPr id="5" name="Picture 4"/>
          <p:cNvPicPr>
            <a:picLocks noChangeAspect="1"/>
          </p:cNvPicPr>
          <p:nvPr/>
        </p:nvPicPr>
        <p:blipFill>
          <a:blip r:embed="rId3"/>
          <a:stretch>
            <a:fillRect/>
          </a:stretch>
        </p:blipFill>
        <p:spPr>
          <a:xfrm>
            <a:off x="7395211" y="3014692"/>
            <a:ext cx="4702648" cy="3457575"/>
          </a:xfrm>
          <a:prstGeom prst="rect">
            <a:avLst/>
          </a:prstGeom>
        </p:spPr>
      </p:pic>
      <p:sp>
        <p:nvSpPr>
          <p:cNvPr id="6" name="Rectangle 5"/>
          <p:cNvSpPr/>
          <p:nvPr/>
        </p:nvSpPr>
        <p:spPr>
          <a:xfrm>
            <a:off x="679814" y="5041928"/>
            <a:ext cx="6808969" cy="1075103"/>
          </a:xfrm>
          <a:prstGeom prst="rect">
            <a:avLst/>
          </a:prstGeom>
        </p:spPr>
        <p:txBody>
          <a:bodyPr wrap="square">
            <a:spAutoFit/>
          </a:bodyPr>
          <a:lstStyle/>
          <a:p>
            <a:pPr marL="285750" indent="-285750">
              <a:lnSpc>
                <a:spcPct val="110000"/>
              </a:lnSpc>
              <a:spcBef>
                <a:spcPts val="700"/>
              </a:spcBef>
              <a:buClr>
                <a:srgbClr val="2A1A00"/>
              </a:buClr>
              <a:buFont typeface="Wingdings" panose="05000000000000000000" pitchFamily="2" charset="2"/>
              <a:buChar char="v"/>
            </a:pPr>
            <a:endParaRPr lang="en-US" dirty="0" smtClean="0">
              <a:solidFill>
                <a:prstClr val="black">
                  <a:lumMod val="65000"/>
                  <a:lumOff val="35000"/>
                </a:prstClr>
              </a:solidFill>
              <a:latin typeface="Gill Sans MT" panose="020B0502020104020203"/>
            </a:endParaRPr>
          </a:p>
          <a:p>
            <a:pPr marL="285750" indent="-285750">
              <a:lnSpc>
                <a:spcPct val="110000"/>
              </a:lnSpc>
              <a:spcBef>
                <a:spcPts val="700"/>
              </a:spcBef>
              <a:buClr>
                <a:srgbClr val="2A1A00"/>
              </a:buClr>
              <a:buFont typeface="Wingdings" panose="05000000000000000000" pitchFamily="2" charset="2"/>
              <a:buChar char="v"/>
            </a:pPr>
            <a:r>
              <a:rPr lang="en-US" dirty="0" smtClean="0">
                <a:solidFill>
                  <a:prstClr val="black">
                    <a:lumMod val="65000"/>
                    <a:lumOff val="35000"/>
                  </a:prstClr>
                </a:solidFill>
                <a:latin typeface="Gill Sans MT" panose="020B0502020104020203"/>
              </a:rPr>
              <a:t>You </a:t>
            </a:r>
            <a:r>
              <a:rPr lang="en-US" dirty="0">
                <a:solidFill>
                  <a:prstClr val="black">
                    <a:lumMod val="65000"/>
                    <a:lumOff val="35000"/>
                  </a:prstClr>
                </a:solidFill>
                <a:latin typeface="Gill Sans MT" panose="020B0502020104020203"/>
              </a:rPr>
              <a:t>cannot scale components independently, only the whole application (Load Balancing)</a:t>
            </a:r>
          </a:p>
        </p:txBody>
      </p:sp>
      <p:sp>
        <p:nvSpPr>
          <p:cNvPr id="7" name="Title 1"/>
          <p:cNvSpPr txBox="1">
            <a:spLocks/>
          </p:cNvSpPr>
          <p:nvPr/>
        </p:nvSpPr>
        <p:spPr>
          <a:xfrm>
            <a:off x="811919" y="4389489"/>
            <a:ext cx="6795693" cy="9233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endParaRPr lang="en-US" sz="2000" dirty="0" smtClean="0">
              <a:solidFill>
                <a:schemeClr val="tx1"/>
              </a:solidFill>
            </a:endParaRPr>
          </a:p>
          <a:p>
            <a:endParaRPr lang="en-US" sz="2000" dirty="0" smtClean="0">
              <a:solidFill>
                <a:schemeClr val="tx1"/>
              </a:solidFill>
            </a:endParaRPr>
          </a:p>
          <a:p>
            <a:r>
              <a:rPr lang="en-US" sz="2000" dirty="0" smtClean="0">
                <a:solidFill>
                  <a:schemeClr val="tx1"/>
                </a:solidFill>
              </a:rPr>
              <a:t>Scalability</a:t>
            </a:r>
            <a:endParaRPr lang="en-US" sz="2000" b="0" dirty="0">
              <a:solidFill>
                <a:schemeClr val="tx1"/>
              </a:solidFill>
            </a:endParaRPr>
          </a:p>
        </p:txBody>
      </p:sp>
    </p:spTree>
    <p:extLst>
      <p:ext uri="{BB962C8B-B14F-4D97-AF65-F5344CB8AC3E}">
        <p14:creationId xmlns:p14="http://schemas.microsoft.com/office/powerpoint/2010/main" val="622972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Triggering </a:t>
            </a:r>
            <a:r>
              <a:rPr lang="en-US" dirty="0" smtClean="0"/>
              <a:t>Factors</a:t>
            </a:r>
            <a:endParaRPr lang="en-US" dirty="0"/>
          </a:p>
        </p:txBody>
      </p:sp>
      <p:sp>
        <p:nvSpPr>
          <p:cNvPr id="3" name="Title 1"/>
          <p:cNvSpPr txBox="1">
            <a:spLocks/>
          </p:cNvSpPr>
          <p:nvPr/>
        </p:nvSpPr>
        <p:spPr>
          <a:xfrm>
            <a:off x="582930" y="953086"/>
            <a:ext cx="6795693" cy="3693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r>
              <a:rPr lang="en-US" sz="2000" dirty="0" smtClean="0">
                <a:solidFill>
                  <a:schemeClr val="tx1"/>
                </a:solidFill>
              </a:rPr>
              <a:t>Security</a:t>
            </a:r>
            <a:endParaRPr lang="en-US" sz="2000" b="0" dirty="0">
              <a:solidFill>
                <a:schemeClr val="tx1"/>
              </a:solidFill>
            </a:endParaRPr>
          </a:p>
        </p:txBody>
      </p:sp>
      <p:sp>
        <p:nvSpPr>
          <p:cNvPr id="4" name="Rectangle 3"/>
          <p:cNvSpPr/>
          <p:nvPr/>
        </p:nvSpPr>
        <p:spPr>
          <a:xfrm>
            <a:off x="582930" y="1724688"/>
            <a:ext cx="11167110" cy="791499"/>
          </a:xfrm>
          <a:prstGeom prst="rect">
            <a:avLst/>
          </a:prstGeom>
        </p:spPr>
        <p:txBody>
          <a:bodyPr wrap="square">
            <a:spAutoFit/>
          </a:bodyPr>
          <a:lstStyle/>
          <a:p>
            <a:pPr marL="285750" lvl="0" indent="-285750">
              <a:lnSpc>
                <a:spcPct val="110000"/>
              </a:lnSpc>
              <a:spcBef>
                <a:spcPts val="700"/>
              </a:spcBef>
              <a:buClr>
                <a:srgbClr val="2A1A00"/>
              </a:buClr>
              <a:buFont typeface="Arial" panose="020B0604020202020204" pitchFamily="34" charset="0"/>
              <a:buChar char="•"/>
            </a:pPr>
            <a:endParaRPr lang="en-US" dirty="0">
              <a:solidFill>
                <a:prstClr val="black">
                  <a:lumMod val="65000"/>
                  <a:lumOff val="35000"/>
                </a:prstClr>
              </a:solidFill>
              <a:latin typeface="Gill Sans MT" panose="020B0502020104020203"/>
            </a:endParaRPr>
          </a:p>
          <a:p>
            <a:pPr marL="285750" lvl="0" indent="-285750">
              <a:lnSpc>
                <a:spcPct val="110000"/>
              </a:lnSpc>
              <a:spcBef>
                <a:spcPts val="700"/>
              </a:spcBef>
              <a:buClr>
                <a:srgbClr val="2A1A00"/>
              </a:buClr>
              <a:buFont typeface="Arial" panose="020B0604020202020204" pitchFamily="34" charset="0"/>
              <a:buChar char="•"/>
            </a:pPr>
            <a:endParaRPr lang="en-US" dirty="0">
              <a:solidFill>
                <a:prstClr val="black">
                  <a:lumMod val="65000"/>
                  <a:lumOff val="35000"/>
                </a:prstClr>
              </a:solidFill>
              <a:latin typeface="Gill Sans MT" panose="020B0502020104020203"/>
            </a:endParaRPr>
          </a:p>
        </p:txBody>
      </p:sp>
      <p:sp>
        <p:nvSpPr>
          <p:cNvPr id="5" name="Rectangle 4"/>
          <p:cNvSpPr/>
          <p:nvPr/>
        </p:nvSpPr>
        <p:spPr>
          <a:xfrm>
            <a:off x="582930" y="1399424"/>
            <a:ext cx="11617236" cy="685059"/>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Data Access: Back-end WCF Service data access through browser and WCF End directly access without any authentication 	</a:t>
            </a:r>
          </a:p>
        </p:txBody>
      </p:sp>
      <p:sp>
        <p:nvSpPr>
          <p:cNvPr id="6" name="Rectangle 5"/>
          <p:cNvSpPr/>
          <p:nvPr/>
        </p:nvSpPr>
        <p:spPr>
          <a:xfrm>
            <a:off x="582930" y="1859797"/>
            <a:ext cx="11469190" cy="981423"/>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URL: </a:t>
            </a:r>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https://pov.tuev-nord.de/POV/TestLocation/GetAllTestLocation?id=&amp;services=&amp;vehicles=&amp;trafficLight=&amp;chartType=0&amp;limit=20&amp;offset=0&amp;search=&amp;sort=ModifiedDate&amp;order=desc&amp;selectedIds</a:t>
            </a:r>
            <a:r>
              <a:rPr lang="en-US" dirty="0">
                <a:latin typeface="Calibri" panose="020F0502020204030204" pitchFamily="34" charset="0"/>
                <a:ea typeface="Calibri" panose="020F0502020204030204" pitchFamily="34" charset="0"/>
                <a:cs typeface="Times New Roman" panose="02020603050405020304" pitchFamily="18" charset="0"/>
              </a:rPr>
              <a:t>=</a:t>
            </a:r>
          </a:p>
        </p:txBody>
      </p:sp>
      <p:pic>
        <p:nvPicPr>
          <p:cNvPr id="7" name="Picture 6"/>
          <p:cNvPicPr>
            <a:picLocks noChangeAspect="1"/>
          </p:cNvPicPr>
          <p:nvPr/>
        </p:nvPicPr>
        <p:blipFill>
          <a:blip r:embed="rId3"/>
          <a:stretch>
            <a:fillRect/>
          </a:stretch>
        </p:blipFill>
        <p:spPr>
          <a:xfrm>
            <a:off x="669577" y="2841220"/>
            <a:ext cx="7366983" cy="3316105"/>
          </a:xfrm>
          <a:prstGeom prst="rect">
            <a:avLst/>
          </a:prstGeom>
        </p:spPr>
      </p:pic>
    </p:spTree>
    <p:extLst>
      <p:ext uri="{BB962C8B-B14F-4D97-AF65-F5344CB8AC3E}">
        <p14:creationId xmlns:p14="http://schemas.microsoft.com/office/powerpoint/2010/main" val="2263600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Triggering </a:t>
            </a:r>
            <a:r>
              <a:rPr lang="en-US" dirty="0" smtClean="0"/>
              <a:t>Factors</a:t>
            </a:r>
            <a:endParaRPr lang="en-US" dirty="0"/>
          </a:p>
        </p:txBody>
      </p:sp>
      <p:sp>
        <p:nvSpPr>
          <p:cNvPr id="4" name="Rectangle 3"/>
          <p:cNvSpPr/>
          <p:nvPr/>
        </p:nvSpPr>
        <p:spPr>
          <a:xfrm>
            <a:off x="672770" y="1551968"/>
            <a:ext cx="11167110" cy="2369367"/>
          </a:xfrm>
          <a:prstGeom prst="rect">
            <a:avLst/>
          </a:prstGeom>
        </p:spPr>
        <p:txBody>
          <a:bodyPr wrap="square">
            <a:spAutoFit/>
          </a:bodyPr>
          <a:lstStyle/>
          <a:p>
            <a:pPr marL="285750" lvl="0" indent="-285750">
              <a:lnSpc>
                <a:spcPct val="110000"/>
              </a:lnSpc>
              <a:spcBef>
                <a:spcPts val="700"/>
              </a:spcBef>
              <a:buClr>
                <a:srgbClr val="2A1A00"/>
              </a:buClr>
              <a:buFont typeface="Arial" panose="020B0604020202020204" pitchFamily="34" charset="0"/>
              <a:buChar char="•"/>
            </a:pPr>
            <a:r>
              <a:rPr lang="en-US" dirty="0" smtClean="0">
                <a:solidFill>
                  <a:prstClr val="black">
                    <a:lumMod val="65000"/>
                    <a:lumOff val="35000"/>
                  </a:prstClr>
                </a:solidFill>
                <a:latin typeface="Gill Sans MT" panose="020B0502020104020203"/>
              </a:rPr>
              <a:t>Manual Deployment</a:t>
            </a:r>
            <a:r>
              <a:rPr lang="en-US" dirty="0">
                <a:solidFill>
                  <a:prstClr val="black">
                    <a:lumMod val="65000"/>
                    <a:lumOff val="35000"/>
                  </a:prstClr>
                </a:solidFill>
                <a:latin typeface="Gill Sans MT" panose="020B0502020104020203"/>
              </a:rPr>
              <a:t>: Website deployment on IIS level, need to upgrade technology for cloud </a:t>
            </a:r>
            <a:r>
              <a:rPr lang="en-US" dirty="0" smtClean="0">
                <a:solidFill>
                  <a:prstClr val="black">
                    <a:lumMod val="65000"/>
                    <a:lumOff val="35000"/>
                  </a:prstClr>
                </a:solidFill>
                <a:latin typeface="Gill Sans MT" panose="020B0502020104020203"/>
              </a:rPr>
              <a:t>deployment.</a:t>
            </a:r>
          </a:p>
          <a:p>
            <a:pPr lvl="0">
              <a:lnSpc>
                <a:spcPct val="110000"/>
              </a:lnSpc>
              <a:spcBef>
                <a:spcPts val="700"/>
              </a:spcBef>
              <a:buClr>
                <a:srgbClr val="2A1A00"/>
              </a:buClr>
            </a:pPr>
            <a:r>
              <a:rPr lang="en-US" dirty="0">
                <a:solidFill>
                  <a:prstClr val="black">
                    <a:lumMod val="65000"/>
                    <a:lumOff val="35000"/>
                  </a:prstClr>
                </a:solidFill>
                <a:latin typeface="Gill Sans MT" panose="020B0502020104020203"/>
              </a:rPr>
              <a:t> </a:t>
            </a:r>
            <a:r>
              <a:rPr lang="en-US" dirty="0" smtClean="0">
                <a:solidFill>
                  <a:prstClr val="black">
                    <a:lumMod val="65000"/>
                    <a:lumOff val="35000"/>
                  </a:prstClr>
                </a:solidFill>
                <a:latin typeface="Gill Sans MT" panose="020B0502020104020203"/>
              </a:rPr>
              <a:t>    </a:t>
            </a:r>
            <a:r>
              <a:rPr lang="en-US" dirty="0">
                <a:solidFill>
                  <a:prstClr val="black">
                    <a:lumMod val="65000"/>
                    <a:lumOff val="35000"/>
                  </a:prstClr>
                </a:solidFill>
                <a:latin typeface="Gill Sans MT" panose="020B0502020104020203"/>
              </a:rPr>
              <a:t>C</a:t>
            </a:r>
            <a:r>
              <a:rPr lang="en-US" dirty="0" smtClean="0">
                <a:solidFill>
                  <a:prstClr val="black">
                    <a:lumMod val="65000"/>
                    <a:lumOff val="35000"/>
                  </a:prstClr>
                </a:solidFill>
                <a:latin typeface="Gill Sans MT" panose="020B0502020104020203"/>
              </a:rPr>
              <a:t>loud </a:t>
            </a:r>
            <a:r>
              <a:rPr lang="en-US" dirty="0">
                <a:solidFill>
                  <a:prstClr val="black">
                    <a:lumMod val="65000"/>
                    <a:lumOff val="35000"/>
                  </a:prstClr>
                </a:solidFill>
                <a:latin typeface="Gill Sans MT" panose="020B0502020104020203"/>
              </a:rPr>
              <a:t>technology </a:t>
            </a:r>
            <a:r>
              <a:rPr lang="en-US" dirty="0" smtClean="0">
                <a:solidFill>
                  <a:prstClr val="black">
                    <a:lumMod val="65000"/>
                    <a:lumOff val="35000"/>
                  </a:prstClr>
                </a:solidFill>
                <a:latin typeface="Gill Sans MT" panose="020B0502020104020203"/>
              </a:rPr>
              <a:t>benefit like Automatic Deployment</a:t>
            </a:r>
            <a:endParaRPr lang="en-US" dirty="0">
              <a:solidFill>
                <a:prstClr val="black">
                  <a:lumMod val="65000"/>
                  <a:lumOff val="35000"/>
                </a:prstClr>
              </a:solidFill>
              <a:latin typeface="Gill Sans MT" panose="020B0502020104020203"/>
            </a:endParaRPr>
          </a:p>
          <a:p>
            <a:pPr marL="285750" indent="-285750">
              <a:lnSpc>
                <a:spcPct val="110000"/>
              </a:lnSpc>
              <a:spcBef>
                <a:spcPts val="700"/>
              </a:spcBef>
              <a:buClr>
                <a:srgbClr val="2A1A00"/>
              </a:buClr>
              <a:buFont typeface="Arial" panose="020B0604020202020204" pitchFamily="34" charset="0"/>
              <a:buChar char="•"/>
            </a:pPr>
            <a:r>
              <a:rPr lang="en-US" dirty="0" smtClean="0">
                <a:solidFill>
                  <a:prstClr val="black">
                    <a:lumMod val="65000"/>
                    <a:lumOff val="35000"/>
                  </a:prstClr>
                </a:solidFill>
                <a:latin typeface="Gill Sans MT" panose="020B0502020104020203"/>
              </a:rPr>
              <a:t>Cross Platform deployment is not supported </a:t>
            </a:r>
          </a:p>
          <a:p>
            <a:pPr marL="285750" indent="-285750">
              <a:lnSpc>
                <a:spcPct val="110000"/>
              </a:lnSpc>
              <a:spcBef>
                <a:spcPts val="700"/>
              </a:spcBef>
              <a:buClr>
                <a:srgbClr val="2A1A00"/>
              </a:buClr>
              <a:buFont typeface="Arial" panose="020B0604020202020204" pitchFamily="34" charset="0"/>
              <a:buChar char="•"/>
            </a:pPr>
            <a:r>
              <a:rPr lang="en-US" dirty="0" smtClean="0">
                <a:solidFill>
                  <a:prstClr val="black">
                    <a:lumMod val="65000"/>
                    <a:lumOff val="35000"/>
                  </a:prstClr>
                </a:solidFill>
                <a:latin typeface="Gill Sans MT" panose="020B0502020104020203"/>
              </a:rPr>
              <a:t>Test Driven Development is not supported (Automatic check business logic before deployment)</a:t>
            </a:r>
            <a:endParaRPr lang="en-US" dirty="0">
              <a:solidFill>
                <a:prstClr val="black">
                  <a:lumMod val="65000"/>
                  <a:lumOff val="35000"/>
                </a:prstClr>
              </a:solidFill>
              <a:latin typeface="Gill Sans MT" panose="020B0502020104020203"/>
            </a:endParaRPr>
          </a:p>
          <a:p>
            <a:pPr marL="285750" lvl="0" indent="-285750">
              <a:lnSpc>
                <a:spcPct val="110000"/>
              </a:lnSpc>
              <a:spcBef>
                <a:spcPts val="700"/>
              </a:spcBef>
              <a:buClr>
                <a:srgbClr val="2A1A00"/>
              </a:buClr>
              <a:buFont typeface="Arial" panose="020B0604020202020204" pitchFamily="34" charset="0"/>
              <a:buChar char="•"/>
            </a:pPr>
            <a:endParaRPr lang="en-US" dirty="0">
              <a:solidFill>
                <a:prstClr val="black">
                  <a:lumMod val="65000"/>
                  <a:lumOff val="35000"/>
                </a:prstClr>
              </a:solidFill>
              <a:latin typeface="Gill Sans MT" panose="020B0502020104020203"/>
            </a:endParaRPr>
          </a:p>
          <a:p>
            <a:pPr marL="285750" lvl="0" indent="-285750">
              <a:lnSpc>
                <a:spcPct val="110000"/>
              </a:lnSpc>
              <a:spcBef>
                <a:spcPts val="700"/>
              </a:spcBef>
              <a:buClr>
                <a:srgbClr val="2A1A00"/>
              </a:buClr>
              <a:buFont typeface="Arial" panose="020B0604020202020204" pitchFamily="34" charset="0"/>
              <a:buChar char="•"/>
            </a:pPr>
            <a:endParaRPr lang="en-US" dirty="0">
              <a:solidFill>
                <a:prstClr val="black">
                  <a:lumMod val="65000"/>
                  <a:lumOff val="35000"/>
                </a:prstClr>
              </a:solidFill>
              <a:latin typeface="Gill Sans MT" panose="020B0502020104020203"/>
            </a:endParaRPr>
          </a:p>
        </p:txBody>
      </p:sp>
      <p:sp>
        <p:nvSpPr>
          <p:cNvPr id="5" name="Title 1"/>
          <p:cNvSpPr txBox="1">
            <a:spLocks/>
          </p:cNvSpPr>
          <p:nvPr/>
        </p:nvSpPr>
        <p:spPr>
          <a:xfrm>
            <a:off x="672770" y="1035003"/>
            <a:ext cx="6795693" cy="3693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r>
              <a:rPr lang="en-US" sz="2000" dirty="0" smtClean="0">
                <a:solidFill>
                  <a:schemeClr val="tx1"/>
                </a:solidFill>
              </a:rPr>
              <a:t>Deployment</a:t>
            </a:r>
            <a:endParaRPr lang="en-US" sz="2000" b="0" dirty="0">
              <a:solidFill>
                <a:schemeClr val="tx1"/>
              </a:solidFill>
            </a:endParaRPr>
          </a:p>
        </p:txBody>
      </p:sp>
      <p:sp>
        <p:nvSpPr>
          <p:cNvPr id="6" name="Title 1"/>
          <p:cNvSpPr txBox="1">
            <a:spLocks/>
          </p:cNvSpPr>
          <p:nvPr/>
        </p:nvSpPr>
        <p:spPr>
          <a:xfrm>
            <a:off x="804850" y="3552003"/>
            <a:ext cx="6795693" cy="3693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r>
              <a:rPr lang="en-US" sz="2000" dirty="0" smtClean="0">
                <a:solidFill>
                  <a:schemeClr val="tx1"/>
                </a:solidFill>
              </a:rPr>
              <a:t>Performance</a:t>
            </a:r>
            <a:endParaRPr lang="en-US" sz="2000" b="0" dirty="0">
              <a:solidFill>
                <a:schemeClr val="tx1"/>
              </a:solidFill>
            </a:endParaRPr>
          </a:p>
        </p:txBody>
      </p:sp>
      <p:sp>
        <p:nvSpPr>
          <p:cNvPr id="8" name="Rectangle 7"/>
          <p:cNvSpPr/>
          <p:nvPr/>
        </p:nvSpPr>
        <p:spPr>
          <a:xfrm>
            <a:off x="601650" y="4068968"/>
            <a:ext cx="11167110" cy="380489"/>
          </a:xfrm>
          <a:prstGeom prst="rect">
            <a:avLst/>
          </a:prstGeom>
        </p:spPr>
        <p:txBody>
          <a:bodyPr wrap="square">
            <a:spAutoFit/>
          </a:bodyPr>
          <a:lstStyle/>
          <a:p>
            <a:pPr marL="285750" lvl="0" indent="-285750">
              <a:lnSpc>
                <a:spcPct val="110000"/>
              </a:lnSpc>
              <a:spcBef>
                <a:spcPts val="700"/>
              </a:spcBef>
              <a:buClr>
                <a:srgbClr val="2A1A00"/>
              </a:buClr>
              <a:buFont typeface="Arial" panose="020B0604020202020204" pitchFamily="34" charset="0"/>
              <a:buChar char="•"/>
            </a:pPr>
            <a:r>
              <a:rPr lang="en-US" dirty="0">
                <a:solidFill>
                  <a:prstClr val="black">
                    <a:lumMod val="65000"/>
                    <a:lumOff val="35000"/>
                  </a:prstClr>
                </a:solidFill>
                <a:latin typeface="Gill Sans MT" panose="020B0502020104020203"/>
              </a:rPr>
              <a:t>Page Loading and Data refection issue on different cases of filter functionality </a:t>
            </a:r>
          </a:p>
        </p:txBody>
      </p:sp>
    </p:spTree>
    <p:extLst>
      <p:ext uri="{BB962C8B-B14F-4D97-AF65-F5344CB8AC3E}">
        <p14:creationId xmlns:p14="http://schemas.microsoft.com/office/powerpoint/2010/main" val="31191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21790</TotalTime>
  <Words>1371</Words>
  <Application>Microsoft Office PowerPoint</Application>
  <PresentationFormat>Widescreen</PresentationFormat>
  <Paragraphs>327</Paragraphs>
  <Slides>22</Slides>
  <Notes>10</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22</vt:i4>
      </vt:variant>
    </vt:vector>
  </HeadingPairs>
  <TitlesOfParts>
    <vt:vector size="40" baseType="lpstr">
      <vt:lpstr>Arial</vt:lpstr>
      <vt:lpstr>Arial Black</vt:lpstr>
      <vt:lpstr>Calibri</vt:lpstr>
      <vt:lpstr>Calibri Light</vt:lpstr>
      <vt:lpstr>Courier New</vt:lpstr>
      <vt:lpstr>Gill Sans MT</vt:lpstr>
      <vt:lpstr>Montserrat</vt:lpstr>
      <vt:lpstr>Montserrat Black</vt:lpstr>
      <vt:lpstr>Montserrat Light</vt:lpstr>
      <vt:lpstr>Montserrat Medium</vt:lpstr>
      <vt:lpstr>Roboto</vt:lpstr>
      <vt:lpstr>Segoe UI</vt:lpstr>
      <vt:lpstr>Times New Roman</vt:lpstr>
      <vt:lpstr>Trebuchet MS</vt:lpstr>
      <vt:lpstr>Verdana</vt:lpstr>
      <vt:lpstr>Wingdings</vt:lpstr>
      <vt:lpstr>Office Theme</vt:lpstr>
      <vt:lpstr>3_Office Theme</vt:lpstr>
      <vt:lpstr>PowerPoint Presentation</vt:lpstr>
      <vt:lpstr>PowerPoint Presentation</vt:lpstr>
      <vt:lpstr>PowerPoint Presentation</vt:lpstr>
      <vt:lpstr>Current Technology</vt:lpstr>
      <vt:lpstr>Current Project Structure</vt:lpstr>
      <vt:lpstr>Maintainability</vt:lpstr>
      <vt:lpstr>Triggering Factors</vt:lpstr>
      <vt:lpstr>Triggering Factors</vt:lpstr>
      <vt:lpstr>Triggering Factors</vt:lpstr>
      <vt:lpstr>Security </vt:lpstr>
      <vt:lpstr>PowerPoint Presentation</vt:lpstr>
      <vt:lpstr>Option2: Tools &amp; Framework</vt:lpstr>
      <vt:lpstr>Front-End / Back-End</vt:lpstr>
      <vt:lpstr> Architecture</vt:lpstr>
      <vt:lpstr>Advantage of Proposed Architecture</vt:lpstr>
      <vt:lpstr>Advantage of Proposed Architecture</vt:lpstr>
      <vt:lpstr>Advantage of Proposed Architecture</vt:lpstr>
      <vt:lpstr>Delivery - CI/CD</vt:lpstr>
      <vt:lpstr>Benefits of continuous integration-continuous deployment (CI-CD)</vt:lpstr>
      <vt:lpstr>Workflow for developing Azure-hosted</vt:lpstr>
      <vt:lpstr>Delivery – TDD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GTL Team STC</dc:creator>
  <cp:lastModifiedBy>Binkal B. Patel</cp:lastModifiedBy>
  <cp:revision>1211</cp:revision>
  <dcterms:created xsi:type="dcterms:W3CDTF">2017-12-05T14:10:54Z</dcterms:created>
  <dcterms:modified xsi:type="dcterms:W3CDTF">2021-06-30T10:14:57Z</dcterms:modified>
</cp:coreProperties>
</file>